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2"/>
  </p:notesMasterIdLst>
  <p:handoutMasterIdLst>
    <p:handoutMasterId r:id="rId83"/>
  </p:handoutMasterIdLst>
  <p:sldIdLst>
    <p:sldId id="629" r:id="rId2"/>
    <p:sldId id="906" r:id="rId3"/>
    <p:sldId id="907" r:id="rId4"/>
    <p:sldId id="842" r:id="rId5"/>
    <p:sldId id="896" r:id="rId6"/>
    <p:sldId id="630" r:id="rId7"/>
    <p:sldId id="598" r:id="rId8"/>
    <p:sldId id="566" r:id="rId9"/>
    <p:sldId id="632" r:id="rId10"/>
    <p:sldId id="567" r:id="rId11"/>
    <p:sldId id="568" r:id="rId12"/>
    <p:sldId id="932" r:id="rId13"/>
    <p:sldId id="574" r:id="rId14"/>
    <p:sldId id="635" r:id="rId15"/>
    <p:sldId id="576" r:id="rId16"/>
    <p:sldId id="577" r:id="rId17"/>
    <p:sldId id="590" r:id="rId18"/>
    <p:sldId id="600" r:id="rId19"/>
    <p:sldId id="578" r:id="rId20"/>
    <p:sldId id="579" r:id="rId21"/>
    <p:sldId id="580" r:id="rId22"/>
    <p:sldId id="636" r:id="rId23"/>
    <p:sldId id="637" r:id="rId24"/>
    <p:sldId id="638" r:id="rId25"/>
    <p:sldId id="639" r:id="rId26"/>
    <p:sldId id="640" r:id="rId27"/>
    <p:sldId id="641" r:id="rId28"/>
    <p:sldId id="642" r:id="rId29"/>
    <p:sldId id="643" r:id="rId30"/>
    <p:sldId id="644" r:id="rId31"/>
    <p:sldId id="581" r:id="rId32"/>
    <p:sldId id="582" r:id="rId33"/>
    <p:sldId id="586" r:id="rId34"/>
    <p:sldId id="588" r:id="rId35"/>
    <p:sldId id="591" r:id="rId36"/>
    <p:sldId id="592" r:id="rId37"/>
    <p:sldId id="593" r:id="rId38"/>
    <p:sldId id="594" r:id="rId39"/>
    <p:sldId id="595" r:id="rId40"/>
    <p:sldId id="678" r:id="rId41"/>
    <p:sldId id="679" r:id="rId42"/>
    <p:sldId id="680" r:id="rId43"/>
    <p:sldId id="908" r:id="rId44"/>
    <p:sldId id="912" r:id="rId45"/>
    <p:sldId id="911" r:id="rId46"/>
    <p:sldId id="909" r:id="rId47"/>
    <p:sldId id="910" r:id="rId48"/>
    <p:sldId id="914" r:id="rId49"/>
    <p:sldId id="915" r:id="rId50"/>
    <p:sldId id="916" r:id="rId51"/>
    <p:sldId id="917" r:id="rId52"/>
    <p:sldId id="918" r:id="rId53"/>
    <p:sldId id="919" r:id="rId54"/>
    <p:sldId id="920" r:id="rId55"/>
    <p:sldId id="921" r:id="rId56"/>
    <p:sldId id="922" r:id="rId57"/>
    <p:sldId id="923" r:id="rId58"/>
    <p:sldId id="924" r:id="rId59"/>
    <p:sldId id="913" r:id="rId60"/>
    <p:sldId id="925" r:id="rId61"/>
    <p:sldId id="927" r:id="rId62"/>
    <p:sldId id="928" r:id="rId63"/>
    <p:sldId id="929" r:id="rId64"/>
    <p:sldId id="930" r:id="rId65"/>
    <p:sldId id="926" r:id="rId66"/>
    <p:sldId id="931" r:id="rId67"/>
    <p:sldId id="933" r:id="rId68"/>
    <p:sldId id="934" r:id="rId69"/>
    <p:sldId id="935" r:id="rId70"/>
    <p:sldId id="939" r:id="rId71"/>
    <p:sldId id="940" r:id="rId72"/>
    <p:sldId id="936" r:id="rId73"/>
    <p:sldId id="937" r:id="rId74"/>
    <p:sldId id="938" r:id="rId75"/>
    <p:sldId id="941" r:id="rId76"/>
    <p:sldId id="944" r:id="rId77"/>
    <p:sldId id="942" r:id="rId78"/>
    <p:sldId id="943" r:id="rId79"/>
    <p:sldId id="903" r:id="rId80"/>
    <p:sldId id="945" r:id="rId81"/>
  </p:sldIdLst>
  <p:sldSz cx="9144000" cy="6858000" type="screen4x3"/>
  <p:notesSz cx="6797675" cy="9926638"/>
  <p:defaultTextStyle>
    <a:defPPr>
      <a:defRPr lang="zh-CN"/>
    </a:defPPr>
    <a:lvl1pPr algn="l" rtl="0" eaLnBrk="0" fontAlgn="base" hangingPunct="0">
      <a:spcBef>
        <a:spcPct val="0"/>
      </a:spcBef>
      <a:spcAft>
        <a:spcPct val="0"/>
      </a:spcAft>
      <a:defRPr kumimoji="1" sz="3200" kern="1200">
        <a:solidFill>
          <a:schemeClr val="tx1"/>
        </a:solidFill>
        <a:latin typeface="Times New Roman" panose="02020703060505090304" pitchFamily="18" charset="0"/>
        <a:ea typeface="宋体" panose="02010600030101010101" pitchFamily="2" charset="-122"/>
        <a:cs typeface="+mn-cs"/>
      </a:defRPr>
    </a:lvl1pPr>
    <a:lvl2pPr marL="457200" algn="l" rtl="0" eaLnBrk="0" fontAlgn="base" hangingPunct="0">
      <a:spcBef>
        <a:spcPct val="0"/>
      </a:spcBef>
      <a:spcAft>
        <a:spcPct val="0"/>
      </a:spcAft>
      <a:defRPr kumimoji="1" sz="3200" kern="1200">
        <a:solidFill>
          <a:schemeClr val="tx1"/>
        </a:solidFill>
        <a:latin typeface="Times New Roman" panose="02020703060505090304" pitchFamily="18" charset="0"/>
        <a:ea typeface="宋体" panose="02010600030101010101" pitchFamily="2" charset="-122"/>
        <a:cs typeface="+mn-cs"/>
      </a:defRPr>
    </a:lvl2pPr>
    <a:lvl3pPr marL="914400" algn="l" rtl="0" eaLnBrk="0" fontAlgn="base" hangingPunct="0">
      <a:spcBef>
        <a:spcPct val="0"/>
      </a:spcBef>
      <a:spcAft>
        <a:spcPct val="0"/>
      </a:spcAft>
      <a:defRPr kumimoji="1" sz="3200" kern="1200">
        <a:solidFill>
          <a:schemeClr val="tx1"/>
        </a:solidFill>
        <a:latin typeface="Times New Roman" panose="02020703060505090304" pitchFamily="18" charset="0"/>
        <a:ea typeface="宋体" panose="02010600030101010101" pitchFamily="2" charset="-122"/>
        <a:cs typeface="+mn-cs"/>
      </a:defRPr>
    </a:lvl3pPr>
    <a:lvl4pPr marL="1371600" algn="l" rtl="0" eaLnBrk="0" fontAlgn="base" hangingPunct="0">
      <a:spcBef>
        <a:spcPct val="0"/>
      </a:spcBef>
      <a:spcAft>
        <a:spcPct val="0"/>
      </a:spcAft>
      <a:defRPr kumimoji="1" sz="3200" kern="1200">
        <a:solidFill>
          <a:schemeClr val="tx1"/>
        </a:solidFill>
        <a:latin typeface="Times New Roman" panose="02020703060505090304" pitchFamily="18" charset="0"/>
        <a:ea typeface="宋体" panose="02010600030101010101" pitchFamily="2" charset="-122"/>
        <a:cs typeface="+mn-cs"/>
      </a:defRPr>
    </a:lvl4pPr>
    <a:lvl5pPr marL="1828800" algn="l" rtl="0" eaLnBrk="0" fontAlgn="base" hangingPunct="0">
      <a:spcBef>
        <a:spcPct val="0"/>
      </a:spcBef>
      <a:spcAft>
        <a:spcPct val="0"/>
      </a:spcAft>
      <a:defRPr kumimoji="1" sz="3200" kern="1200">
        <a:solidFill>
          <a:schemeClr val="tx1"/>
        </a:solidFill>
        <a:latin typeface="Times New Roman" panose="02020703060505090304" pitchFamily="18" charset="0"/>
        <a:ea typeface="宋体" panose="02010600030101010101" pitchFamily="2" charset="-122"/>
        <a:cs typeface="+mn-cs"/>
      </a:defRPr>
    </a:lvl5pPr>
    <a:lvl6pPr marL="2286000" algn="l" defTabSz="914400" rtl="0" eaLnBrk="1" latinLnBrk="0" hangingPunct="1">
      <a:defRPr kumimoji="1" sz="3200" kern="1200">
        <a:solidFill>
          <a:schemeClr val="tx1"/>
        </a:solidFill>
        <a:latin typeface="Times New Roman" panose="02020703060505090304" pitchFamily="18" charset="0"/>
        <a:ea typeface="宋体" panose="02010600030101010101" pitchFamily="2" charset="-122"/>
        <a:cs typeface="+mn-cs"/>
      </a:defRPr>
    </a:lvl6pPr>
    <a:lvl7pPr marL="2743200" algn="l" defTabSz="914400" rtl="0" eaLnBrk="1" latinLnBrk="0" hangingPunct="1">
      <a:defRPr kumimoji="1" sz="3200" kern="1200">
        <a:solidFill>
          <a:schemeClr val="tx1"/>
        </a:solidFill>
        <a:latin typeface="Times New Roman" panose="02020703060505090304" pitchFamily="18" charset="0"/>
        <a:ea typeface="宋体" panose="02010600030101010101" pitchFamily="2" charset="-122"/>
        <a:cs typeface="+mn-cs"/>
      </a:defRPr>
    </a:lvl7pPr>
    <a:lvl8pPr marL="3200400" algn="l" defTabSz="914400" rtl="0" eaLnBrk="1" latinLnBrk="0" hangingPunct="1">
      <a:defRPr kumimoji="1" sz="3200" kern="1200">
        <a:solidFill>
          <a:schemeClr val="tx1"/>
        </a:solidFill>
        <a:latin typeface="Times New Roman" panose="02020703060505090304" pitchFamily="18" charset="0"/>
        <a:ea typeface="宋体" panose="02010600030101010101" pitchFamily="2" charset="-122"/>
        <a:cs typeface="+mn-cs"/>
      </a:defRPr>
    </a:lvl8pPr>
    <a:lvl9pPr marL="3657600" algn="l" defTabSz="914400" rtl="0" eaLnBrk="1" latinLnBrk="0" hangingPunct="1">
      <a:defRPr kumimoji="1" sz="3200" kern="1200">
        <a:solidFill>
          <a:schemeClr val="tx1"/>
        </a:solidFill>
        <a:latin typeface="Times New Roman" panose="0202070306050509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4308">
          <p15:clr>
            <a:srgbClr val="A4A3A4"/>
          </p15:clr>
        </p15:guide>
        <p15:guide id="2" pos="5760">
          <p15:clr>
            <a:srgbClr val="A4A3A4"/>
          </p15:clr>
        </p15:guide>
      </p15:sldGuideLst>
    </p:ext>
    <p:ext uri="{2D200454-40CA-4A62-9FC3-DE9A4176ACB9}">
      <p15:notesGuideLst xmlns:p15="http://schemas.microsoft.com/office/powerpoint/2012/main">
        <p15:guide id="1" orient="horz" pos="3116">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00FF"/>
    <a:srgbClr val="0033CC"/>
    <a:srgbClr val="000000"/>
    <a:srgbClr val="EBDEC9"/>
    <a:srgbClr val="BE3A3A"/>
    <a:srgbClr val="806858"/>
    <a:srgbClr val="735E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8361" autoAdjust="0"/>
  </p:normalViewPr>
  <p:slideViewPr>
    <p:cSldViewPr>
      <p:cViewPr varScale="1">
        <p:scale>
          <a:sx n="82" d="100"/>
          <a:sy n="82" d="100"/>
        </p:scale>
        <p:origin x="1402" y="77"/>
      </p:cViewPr>
      <p:guideLst>
        <p:guide orient="horz" pos="4308"/>
        <p:guide pos="576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Lst>
  </p:outlineViewPr>
  <p:notesTextViewPr>
    <p:cViewPr>
      <p:scale>
        <a:sx n="100" d="100"/>
        <a:sy n="100" d="100"/>
      </p:scale>
      <p:origin x="0" y="0"/>
    </p:cViewPr>
  </p:notesTextViewPr>
  <p:sorterViewPr>
    <p:cViewPr>
      <p:scale>
        <a:sx n="200" d="100"/>
        <a:sy n="200" d="100"/>
      </p:scale>
      <p:origin x="0" y="-2388"/>
    </p:cViewPr>
  </p:sorterViewPr>
  <p:notesViewPr>
    <p:cSldViewPr>
      <p:cViewPr varScale="1">
        <p:scale>
          <a:sx n="57" d="100"/>
          <a:sy n="57" d="100"/>
        </p:scale>
        <p:origin x="-1836" y="-84"/>
      </p:cViewPr>
      <p:guideLst>
        <p:guide orient="horz" pos="3116"/>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16.xml"/><Relationship Id="rId13" Type="http://schemas.openxmlformats.org/officeDocument/2006/relationships/slide" Target="slides/slide21.xml"/><Relationship Id="rId18" Type="http://schemas.openxmlformats.org/officeDocument/2006/relationships/slide" Target="slides/slide35.xml"/><Relationship Id="rId3" Type="http://schemas.openxmlformats.org/officeDocument/2006/relationships/slide" Target="slides/slide10.xml"/><Relationship Id="rId21" Type="http://schemas.openxmlformats.org/officeDocument/2006/relationships/slide" Target="slides/slide38.xml"/><Relationship Id="rId7" Type="http://schemas.openxmlformats.org/officeDocument/2006/relationships/slide" Target="slides/slide15.xml"/><Relationship Id="rId12" Type="http://schemas.openxmlformats.org/officeDocument/2006/relationships/slide" Target="slides/slide20.xml"/><Relationship Id="rId17" Type="http://schemas.openxmlformats.org/officeDocument/2006/relationships/slide" Target="slides/slide34.xml"/><Relationship Id="rId2" Type="http://schemas.openxmlformats.org/officeDocument/2006/relationships/slide" Target="slides/slide8.xml"/><Relationship Id="rId16" Type="http://schemas.openxmlformats.org/officeDocument/2006/relationships/slide" Target="slides/slide33.xml"/><Relationship Id="rId20" Type="http://schemas.openxmlformats.org/officeDocument/2006/relationships/slide" Target="slides/slide37.xml"/><Relationship Id="rId1" Type="http://schemas.openxmlformats.org/officeDocument/2006/relationships/slide" Target="slides/slide7.xml"/><Relationship Id="rId6" Type="http://schemas.openxmlformats.org/officeDocument/2006/relationships/slide" Target="slides/slide13.xml"/><Relationship Id="rId11" Type="http://schemas.openxmlformats.org/officeDocument/2006/relationships/slide" Target="slides/slide19.xml"/><Relationship Id="rId5" Type="http://schemas.openxmlformats.org/officeDocument/2006/relationships/slide" Target="slides/slide12.xml"/><Relationship Id="rId15" Type="http://schemas.openxmlformats.org/officeDocument/2006/relationships/slide" Target="slides/slide32.xml"/><Relationship Id="rId10" Type="http://schemas.openxmlformats.org/officeDocument/2006/relationships/slide" Target="slides/slide18.xml"/><Relationship Id="rId19" Type="http://schemas.openxmlformats.org/officeDocument/2006/relationships/slide" Target="slides/slide36.xml"/><Relationship Id="rId4" Type="http://schemas.openxmlformats.org/officeDocument/2006/relationships/slide" Target="slides/slide11.xml"/><Relationship Id="rId9" Type="http://schemas.openxmlformats.org/officeDocument/2006/relationships/slide" Target="slides/slide17.xml"/><Relationship Id="rId14" Type="http://schemas.openxmlformats.org/officeDocument/2006/relationships/slide" Target="slides/slide31.xml"/><Relationship Id="rId22"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93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宋体" panose="02010600030101010101" pitchFamily="2" charset="-122"/>
              </a:defRPr>
            </a:lvl1pPr>
          </a:lstStyle>
          <a:p>
            <a:pPr>
              <a:defRPr/>
            </a:pPr>
            <a:endParaRPr lang="en-US" altLang="zh-CN"/>
          </a:p>
        </p:txBody>
      </p:sp>
      <p:sp>
        <p:nvSpPr>
          <p:cNvPr id="124931" name="Rectangle 3"/>
          <p:cNvSpPr>
            <a:spLocks noGrp="1" noChangeArrowheads="1"/>
          </p:cNvSpPr>
          <p:nvPr>
            <p:ph type="dt" sz="quarter"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宋体" panose="02010600030101010101" pitchFamily="2" charset="-122"/>
              </a:defRPr>
            </a:lvl1pPr>
          </a:lstStyle>
          <a:p>
            <a:pPr>
              <a:defRPr/>
            </a:pPr>
            <a:endParaRPr lang="en-US" altLang="zh-CN"/>
          </a:p>
        </p:txBody>
      </p:sp>
      <p:sp>
        <p:nvSpPr>
          <p:cNvPr id="124932" name="Rectangle 4"/>
          <p:cNvSpPr>
            <a:spLocks noGrp="1" noChangeArrowheads="1"/>
          </p:cNvSpPr>
          <p:nvPr>
            <p:ph type="ftr" sz="quarter" idx="2"/>
          </p:nvPr>
        </p:nvSpPr>
        <p:spPr bwMode="auto">
          <a:xfrm>
            <a:off x="0" y="9428163"/>
            <a:ext cx="2946400" cy="496887"/>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宋体" panose="02010600030101010101" pitchFamily="2" charset="-122"/>
              </a:defRPr>
            </a:lvl1pPr>
          </a:lstStyle>
          <a:p>
            <a:pPr>
              <a:defRPr/>
            </a:pPr>
            <a:endParaRPr lang="en-US" altLang="zh-CN"/>
          </a:p>
        </p:txBody>
      </p:sp>
      <p:sp>
        <p:nvSpPr>
          <p:cNvPr id="124933" name="Rectangle 5"/>
          <p:cNvSpPr>
            <a:spLocks noGrp="1" noChangeArrowheads="1"/>
          </p:cNvSpPr>
          <p:nvPr>
            <p:ph type="sldNum" sz="quarter" idx="3"/>
          </p:nvPr>
        </p:nvSpPr>
        <p:spPr bwMode="auto">
          <a:xfrm>
            <a:off x="3849688" y="9428163"/>
            <a:ext cx="2946400" cy="496887"/>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a:defRPr/>
            </a:pPr>
            <a:fld id="{83DB450E-5FFA-41B5-9857-F85F88AC0764}"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125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宋体" panose="02010600030101010101" pitchFamily="2" charset="-122"/>
              </a:defRPr>
            </a:lvl1pPr>
          </a:lstStyle>
          <a:p>
            <a:pPr>
              <a:defRPr/>
            </a:pPr>
            <a:endParaRPr lang="en-US" altLang="zh-CN"/>
          </a:p>
        </p:txBody>
      </p:sp>
      <p:sp>
        <p:nvSpPr>
          <p:cNvPr id="181251"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宋体" panose="02010600030101010101"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1253"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81254" name="Rectangle 6"/>
          <p:cNvSpPr>
            <a:spLocks noGrp="1" noChangeArrowheads="1"/>
          </p:cNvSpPr>
          <p:nvPr>
            <p:ph type="ftr" sz="quarter" idx="4"/>
          </p:nvPr>
        </p:nvSpPr>
        <p:spPr bwMode="auto">
          <a:xfrm>
            <a:off x="0" y="9428163"/>
            <a:ext cx="2946400" cy="496887"/>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宋体" panose="02010600030101010101" pitchFamily="2" charset="-122"/>
              </a:defRPr>
            </a:lvl1pPr>
          </a:lstStyle>
          <a:p>
            <a:pPr>
              <a:defRPr/>
            </a:pPr>
            <a:endParaRPr lang="en-US" altLang="zh-CN"/>
          </a:p>
        </p:txBody>
      </p:sp>
      <p:sp>
        <p:nvSpPr>
          <p:cNvPr id="181255" name="Rectangle 7"/>
          <p:cNvSpPr>
            <a:spLocks noGrp="1" noChangeArrowheads="1"/>
          </p:cNvSpPr>
          <p:nvPr>
            <p:ph type="sldNum" sz="quarter" idx="5"/>
          </p:nvPr>
        </p:nvSpPr>
        <p:spPr bwMode="auto">
          <a:xfrm>
            <a:off x="3849688" y="9428163"/>
            <a:ext cx="2946400" cy="496887"/>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a:defRPr/>
            </a:pPr>
            <a:fld id="{CA57DED4-E007-4DFD-BE28-CB23B010D1B6}"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70306050509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70306050509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70306050509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70306050509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70306050509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ltGray">
      <p:bgPr>
        <a:solidFill>
          <a:srgbClr val="906D58"/>
        </a:solidFill>
        <a:effectLst/>
      </p:bgPr>
    </p:bg>
    <p:spTree>
      <p:nvGrpSpPr>
        <p:cNvPr id="1" name=""/>
        <p:cNvGrpSpPr/>
        <p:nvPr/>
      </p:nvGrpSpPr>
      <p:grpSpPr>
        <a:xfrm>
          <a:off x="0" y="0"/>
          <a:ext cx="0" cy="0"/>
          <a:chOff x="0" y="0"/>
          <a:chExt cx="0" cy="0"/>
        </a:xfrm>
      </p:grpSpPr>
      <p:sp>
        <p:nvSpPr>
          <p:cNvPr id="4" name="Rectangle 2" descr="Canvas"/>
          <p:cNvSpPr>
            <a:spLocks noChangeArrowheads="1"/>
          </p:cNvSpPr>
          <p:nvPr userDrawn="1"/>
        </p:nvSpPr>
        <p:spPr bwMode="white">
          <a:xfrm>
            <a:off x="550863" y="4763"/>
            <a:ext cx="8640762" cy="689292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703060505090304" pitchFamily="18" charset="0"/>
                <a:ea typeface="宋体" panose="02010600030101010101" pitchFamily="2" charset="-122"/>
              </a:defRPr>
            </a:lvl1pPr>
            <a:lvl2pPr marL="742950" indent="-285750" eaLnBrk="0" hangingPunct="0">
              <a:defRPr kumimoji="1" sz="3200">
                <a:solidFill>
                  <a:schemeClr val="tx1"/>
                </a:solidFill>
                <a:latin typeface="Times New Roman" panose="02020703060505090304" pitchFamily="18" charset="0"/>
                <a:ea typeface="宋体" panose="02010600030101010101" pitchFamily="2" charset="-122"/>
              </a:defRPr>
            </a:lvl2pPr>
            <a:lvl3pPr marL="1143000" indent="-228600" eaLnBrk="0" hangingPunct="0">
              <a:defRPr kumimoji="1" sz="3200">
                <a:solidFill>
                  <a:schemeClr val="tx1"/>
                </a:solidFill>
                <a:latin typeface="Times New Roman" panose="02020703060505090304" pitchFamily="18" charset="0"/>
                <a:ea typeface="宋体" panose="02010600030101010101" pitchFamily="2" charset="-122"/>
              </a:defRPr>
            </a:lvl3pPr>
            <a:lvl4pPr marL="1600200" indent="-228600" eaLnBrk="0" hangingPunct="0">
              <a:defRPr kumimoji="1" sz="3200">
                <a:solidFill>
                  <a:schemeClr val="tx1"/>
                </a:solidFill>
                <a:latin typeface="Times New Roman" panose="02020703060505090304" pitchFamily="18" charset="0"/>
                <a:ea typeface="宋体" panose="02010600030101010101" pitchFamily="2" charset="-122"/>
              </a:defRPr>
            </a:lvl4pPr>
            <a:lvl5pPr marL="2057400" indent="-228600" eaLnBrk="0" hangingPunct="0">
              <a:defRPr kumimoji="1" sz="32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9pPr>
          </a:lstStyle>
          <a:p>
            <a:pPr algn="ctr" eaLnBrk="1" hangingPunct="1">
              <a:defRPr/>
            </a:pPr>
            <a:endParaRPr lang="zh-CN" altLang="zh-CN" sz="2400"/>
          </a:p>
        </p:txBody>
      </p:sp>
      <p:pic>
        <p:nvPicPr>
          <p:cNvPr id="5" name="Picture 3" descr="minispi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36513" y="0"/>
            <a:ext cx="1181101"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minispi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23813" y="4017963"/>
            <a:ext cx="1211263"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descr="Canvas"/>
          <p:cNvSpPr>
            <a:spLocks noChangeArrowheads="1"/>
          </p:cNvSpPr>
          <p:nvPr userDrawn="1"/>
        </p:nvSpPr>
        <p:spPr bwMode="white">
          <a:xfrm>
            <a:off x="539750" y="0"/>
            <a:ext cx="1041400" cy="188913"/>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703060505090304" pitchFamily="18" charset="0"/>
                <a:ea typeface="宋体" panose="02010600030101010101" pitchFamily="2" charset="-122"/>
              </a:defRPr>
            </a:lvl1pPr>
            <a:lvl2pPr marL="742950" indent="-285750" eaLnBrk="0" hangingPunct="0">
              <a:defRPr kumimoji="1" sz="3200">
                <a:solidFill>
                  <a:schemeClr val="tx1"/>
                </a:solidFill>
                <a:latin typeface="Times New Roman" panose="02020703060505090304" pitchFamily="18" charset="0"/>
                <a:ea typeface="宋体" panose="02010600030101010101" pitchFamily="2" charset="-122"/>
              </a:defRPr>
            </a:lvl2pPr>
            <a:lvl3pPr marL="1143000" indent="-228600" eaLnBrk="0" hangingPunct="0">
              <a:defRPr kumimoji="1" sz="3200">
                <a:solidFill>
                  <a:schemeClr val="tx1"/>
                </a:solidFill>
                <a:latin typeface="Times New Roman" panose="02020703060505090304" pitchFamily="18" charset="0"/>
                <a:ea typeface="宋体" panose="02010600030101010101" pitchFamily="2" charset="-122"/>
              </a:defRPr>
            </a:lvl3pPr>
            <a:lvl4pPr marL="1600200" indent="-228600" eaLnBrk="0" hangingPunct="0">
              <a:defRPr kumimoji="1" sz="3200">
                <a:solidFill>
                  <a:schemeClr val="tx1"/>
                </a:solidFill>
                <a:latin typeface="Times New Roman" panose="02020703060505090304" pitchFamily="18" charset="0"/>
                <a:ea typeface="宋体" panose="02010600030101010101" pitchFamily="2" charset="-122"/>
              </a:defRPr>
            </a:lvl4pPr>
            <a:lvl5pPr marL="2057400" indent="-228600" eaLnBrk="0" hangingPunct="0">
              <a:defRPr kumimoji="1" sz="32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9pPr>
          </a:lstStyle>
          <a:p>
            <a:pPr algn="ctr" eaLnBrk="1" hangingPunct="1">
              <a:defRPr/>
            </a:pPr>
            <a:endParaRPr lang="zh-CN" altLang="zh-CN" sz="2400"/>
          </a:p>
        </p:txBody>
      </p:sp>
      <p:sp>
        <p:nvSpPr>
          <p:cNvPr id="8" name="Rectangle 4" descr="Canvas"/>
          <p:cNvSpPr>
            <a:spLocks noChangeArrowheads="1"/>
          </p:cNvSpPr>
          <p:nvPr userDrawn="1"/>
        </p:nvSpPr>
        <p:spPr bwMode="white">
          <a:xfrm>
            <a:off x="582613" y="6707188"/>
            <a:ext cx="1041400" cy="18891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703060505090304" pitchFamily="18" charset="0"/>
                <a:ea typeface="宋体" panose="02010600030101010101" pitchFamily="2" charset="-122"/>
              </a:defRPr>
            </a:lvl1pPr>
            <a:lvl2pPr marL="742950" indent="-285750" eaLnBrk="0" hangingPunct="0">
              <a:defRPr kumimoji="1" sz="3200">
                <a:solidFill>
                  <a:schemeClr val="tx1"/>
                </a:solidFill>
                <a:latin typeface="Times New Roman" panose="02020703060505090304" pitchFamily="18" charset="0"/>
                <a:ea typeface="宋体" panose="02010600030101010101" pitchFamily="2" charset="-122"/>
              </a:defRPr>
            </a:lvl2pPr>
            <a:lvl3pPr marL="1143000" indent="-228600" eaLnBrk="0" hangingPunct="0">
              <a:defRPr kumimoji="1" sz="3200">
                <a:solidFill>
                  <a:schemeClr val="tx1"/>
                </a:solidFill>
                <a:latin typeface="Times New Roman" panose="02020703060505090304" pitchFamily="18" charset="0"/>
                <a:ea typeface="宋体" panose="02010600030101010101" pitchFamily="2" charset="-122"/>
              </a:defRPr>
            </a:lvl3pPr>
            <a:lvl4pPr marL="1600200" indent="-228600" eaLnBrk="0" hangingPunct="0">
              <a:defRPr kumimoji="1" sz="3200">
                <a:solidFill>
                  <a:schemeClr val="tx1"/>
                </a:solidFill>
                <a:latin typeface="Times New Roman" panose="02020703060505090304" pitchFamily="18" charset="0"/>
                <a:ea typeface="宋体" panose="02010600030101010101" pitchFamily="2" charset="-122"/>
              </a:defRPr>
            </a:lvl4pPr>
            <a:lvl5pPr marL="2057400" indent="-228600" eaLnBrk="0" hangingPunct="0">
              <a:defRPr kumimoji="1" sz="32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9pPr>
          </a:lstStyle>
          <a:p>
            <a:pPr algn="ctr" eaLnBrk="1" hangingPunct="1">
              <a:defRPr/>
            </a:pPr>
            <a:endParaRPr lang="zh-CN" altLang="zh-CN" sz="2400"/>
          </a:p>
        </p:txBody>
      </p:sp>
      <p:sp>
        <p:nvSpPr>
          <p:cNvPr id="9" name="Rectangle 4" descr="Canvas"/>
          <p:cNvSpPr>
            <a:spLocks noChangeArrowheads="1"/>
          </p:cNvSpPr>
          <p:nvPr userDrawn="1"/>
        </p:nvSpPr>
        <p:spPr bwMode="white">
          <a:xfrm>
            <a:off x="1042988" y="4221163"/>
            <a:ext cx="576262" cy="2159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703060505090304" pitchFamily="18" charset="0"/>
                <a:ea typeface="宋体" panose="02010600030101010101" pitchFamily="2" charset="-122"/>
              </a:defRPr>
            </a:lvl1pPr>
            <a:lvl2pPr marL="742950" indent="-285750" eaLnBrk="0" hangingPunct="0">
              <a:defRPr kumimoji="1" sz="3200">
                <a:solidFill>
                  <a:schemeClr val="tx1"/>
                </a:solidFill>
                <a:latin typeface="Times New Roman" panose="02020703060505090304" pitchFamily="18" charset="0"/>
                <a:ea typeface="宋体" panose="02010600030101010101" pitchFamily="2" charset="-122"/>
              </a:defRPr>
            </a:lvl2pPr>
            <a:lvl3pPr marL="1143000" indent="-228600" eaLnBrk="0" hangingPunct="0">
              <a:defRPr kumimoji="1" sz="3200">
                <a:solidFill>
                  <a:schemeClr val="tx1"/>
                </a:solidFill>
                <a:latin typeface="Times New Roman" panose="02020703060505090304" pitchFamily="18" charset="0"/>
                <a:ea typeface="宋体" panose="02010600030101010101" pitchFamily="2" charset="-122"/>
              </a:defRPr>
            </a:lvl3pPr>
            <a:lvl4pPr marL="1600200" indent="-228600" eaLnBrk="0" hangingPunct="0">
              <a:defRPr kumimoji="1" sz="3200">
                <a:solidFill>
                  <a:schemeClr val="tx1"/>
                </a:solidFill>
                <a:latin typeface="Times New Roman" panose="02020703060505090304" pitchFamily="18" charset="0"/>
                <a:ea typeface="宋体" panose="02010600030101010101" pitchFamily="2" charset="-122"/>
              </a:defRPr>
            </a:lvl4pPr>
            <a:lvl5pPr marL="2057400" indent="-228600" eaLnBrk="0" hangingPunct="0">
              <a:defRPr kumimoji="1" sz="32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9pPr>
          </a:lstStyle>
          <a:p>
            <a:pPr algn="ctr" eaLnBrk="1" hangingPunct="1">
              <a:defRPr/>
            </a:pPr>
            <a:endParaRPr lang="zh-CN" altLang="zh-CN" sz="2400"/>
          </a:p>
        </p:txBody>
      </p:sp>
      <p:sp>
        <p:nvSpPr>
          <p:cNvPr id="10" name="Rectangle 4" descr="Canvas"/>
          <p:cNvSpPr>
            <a:spLocks noChangeArrowheads="1"/>
          </p:cNvSpPr>
          <p:nvPr userDrawn="1"/>
        </p:nvSpPr>
        <p:spPr bwMode="white">
          <a:xfrm>
            <a:off x="611188" y="4221163"/>
            <a:ext cx="576262" cy="635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703060505090304" pitchFamily="18" charset="0"/>
                <a:ea typeface="宋体" panose="02010600030101010101" pitchFamily="2" charset="-122"/>
              </a:defRPr>
            </a:lvl1pPr>
            <a:lvl2pPr marL="742950" indent="-285750" eaLnBrk="0" hangingPunct="0">
              <a:defRPr kumimoji="1" sz="3200">
                <a:solidFill>
                  <a:schemeClr val="tx1"/>
                </a:solidFill>
                <a:latin typeface="Times New Roman" panose="02020703060505090304" pitchFamily="18" charset="0"/>
                <a:ea typeface="宋体" panose="02010600030101010101" pitchFamily="2" charset="-122"/>
              </a:defRPr>
            </a:lvl2pPr>
            <a:lvl3pPr marL="1143000" indent="-228600" eaLnBrk="0" hangingPunct="0">
              <a:defRPr kumimoji="1" sz="3200">
                <a:solidFill>
                  <a:schemeClr val="tx1"/>
                </a:solidFill>
                <a:latin typeface="Times New Roman" panose="02020703060505090304" pitchFamily="18" charset="0"/>
                <a:ea typeface="宋体" panose="02010600030101010101" pitchFamily="2" charset="-122"/>
              </a:defRPr>
            </a:lvl3pPr>
            <a:lvl4pPr marL="1600200" indent="-228600" eaLnBrk="0" hangingPunct="0">
              <a:defRPr kumimoji="1" sz="3200">
                <a:solidFill>
                  <a:schemeClr val="tx1"/>
                </a:solidFill>
                <a:latin typeface="Times New Roman" panose="02020703060505090304" pitchFamily="18" charset="0"/>
                <a:ea typeface="宋体" panose="02010600030101010101" pitchFamily="2" charset="-122"/>
              </a:defRPr>
            </a:lvl4pPr>
            <a:lvl5pPr marL="2057400" indent="-228600" eaLnBrk="0" hangingPunct="0">
              <a:defRPr kumimoji="1" sz="32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9pPr>
          </a:lstStyle>
          <a:p>
            <a:pPr algn="ctr" eaLnBrk="1" hangingPunct="1">
              <a:defRPr/>
            </a:pPr>
            <a:endParaRPr lang="zh-CN" altLang="zh-CN" sz="2400"/>
          </a:p>
        </p:txBody>
      </p:sp>
      <p:sp>
        <p:nvSpPr>
          <p:cNvPr id="11" name="Rectangle 4" descr="Canvas"/>
          <p:cNvSpPr>
            <a:spLocks noChangeArrowheads="1"/>
          </p:cNvSpPr>
          <p:nvPr userDrawn="1"/>
        </p:nvSpPr>
        <p:spPr bwMode="white">
          <a:xfrm>
            <a:off x="582613" y="4221163"/>
            <a:ext cx="142875" cy="36036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703060505090304" pitchFamily="18" charset="0"/>
                <a:ea typeface="宋体" panose="02010600030101010101" pitchFamily="2" charset="-122"/>
              </a:defRPr>
            </a:lvl1pPr>
            <a:lvl2pPr marL="742950" indent="-285750" eaLnBrk="0" hangingPunct="0">
              <a:defRPr kumimoji="1" sz="3200">
                <a:solidFill>
                  <a:schemeClr val="tx1"/>
                </a:solidFill>
                <a:latin typeface="Times New Roman" panose="02020703060505090304" pitchFamily="18" charset="0"/>
                <a:ea typeface="宋体" panose="02010600030101010101" pitchFamily="2" charset="-122"/>
              </a:defRPr>
            </a:lvl2pPr>
            <a:lvl3pPr marL="1143000" indent="-228600" eaLnBrk="0" hangingPunct="0">
              <a:defRPr kumimoji="1" sz="3200">
                <a:solidFill>
                  <a:schemeClr val="tx1"/>
                </a:solidFill>
                <a:latin typeface="Times New Roman" panose="02020703060505090304" pitchFamily="18" charset="0"/>
                <a:ea typeface="宋体" panose="02010600030101010101" pitchFamily="2" charset="-122"/>
              </a:defRPr>
            </a:lvl3pPr>
            <a:lvl4pPr marL="1600200" indent="-228600" eaLnBrk="0" hangingPunct="0">
              <a:defRPr kumimoji="1" sz="3200">
                <a:solidFill>
                  <a:schemeClr val="tx1"/>
                </a:solidFill>
                <a:latin typeface="Times New Roman" panose="02020703060505090304" pitchFamily="18" charset="0"/>
                <a:ea typeface="宋体" panose="02010600030101010101" pitchFamily="2" charset="-122"/>
              </a:defRPr>
            </a:lvl4pPr>
            <a:lvl5pPr marL="2057400" indent="-228600" eaLnBrk="0" hangingPunct="0">
              <a:defRPr kumimoji="1" sz="32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9pPr>
          </a:lstStyle>
          <a:p>
            <a:pPr algn="ctr" eaLnBrk="1" hangingPunct="1">
              <a:defRPr/>
            </a:pPr>
            <a:endParaRPr lang="zh-CN" altLang="zh-CN" sz="2400"/>
          </a:p>
        </p:txBody>
      </p:sp>
      <p:sp>
        <p:nvSpPr>
          <p:cNvPr id="12" name="Rectangle 4" descr="Canvas"/>
          <p:cNvSpPr>
            <a:spLocks noChangeArrowheads="1"/>
          </p:cNvSpPr>
          <p:nvPr userDrawn="1"/>
        </p:nvSpPr>
        <p:spPr bwMode="white">
          <a:xfrm>
            <a:off x="971550" y="4283075"/>
            <a:ext cx="215900" cy="1539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703060505090304" pitchFamily="18" charset="0"/>
                <a:ea typeface="宋体" panose="02010600030101010101" pitchFamily="2" charset="-122"/>
              </a:defRPr>
            </a:lvl1pPr>
            <a:lvl2pPr marL="742950" indent="-285750" eaLnBrk="0" hangingPunct="0">
              <a:defRPr kumimoji="1" sz="3200">
                <a:solidFill>
                  <a:schemeClr val="tx1"/>
                </a:solidFill>
                <a:latin typeface="Times New Roman" panose="02020703060505090304" pitchFamily="18" charset="0"/>
                <a:ea typeface="宋体" panose="02010600030101010101" pitchFamily="2" charset="-122"/>
              </a:defRPr>
            </a:lvl2pPr>
            <a:lvl3pPr marL="1143000" indent="-228600" eaLnBrk="0" hangingPunct="0">
              <a:defRPr kumimoji="1" sz="3200">
                <a:solidFill>
                  <a:schemeClr val="tx1"/>
                </a:solidFill>
                <a:latin typeface="Times New Roman" panose="02020703060505090304" pitchFamily="18" charset="0"/>
                <a:ea typeface="宋体" panose="02010600030101010101" pitchFamily="2" charset="-122"/>
              </a:defRPr>
            </a:lvl3pPr>
            <a:lvl4pPr marL="1600200" indent="-228600" eaLnBrk="0" hangingPunct="0">
              <a:defRPr kumimoji="1" sz="3200">
                <a:solidFill>
                  <a:schemeClr val="tx1"/>
                </a:solidFill>
                <a:latin typeface="Times New Roman" panose="02020703060505090304" pitchFamily="18" charset="0"/>
                <a:ea typeface="宋体" panose="02010600030101010101" pitchFamily="2" charset="-122"/>
              </a:defRPr>
            </a:lvl4pPr>
            <a:lvl5pPr marL="2057400" indent="-228600" eaLnBrk="0" hangingPunct="0">
              <a:defRPr kumimoji="1" sz="32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9pPr>
          </a:lstStyle>
          <a:p>
            <a:pPr algn="ctr" eaLnBrk="1" hangingPunct="1">
              <a:defRPr/>
            </a:pPr>
            <a:endParaRPr lang="zh-CN" altLang="zh-CN" sz="2400"/>
          </a:p>
        </p:txBody>
      </p:sp>
      <p:sp>
        <p:nvSpPr>
          <p:cNvPr id="4102" name="Rectangle 6"/>
          <p:cNvSpPr>
            <a:spLocks noGrp="1" noChangeArrowheads="1"/>
          </p:cNvSpPr>
          <p:nvPr>
            <p:ph type="ctrTitle"/>
          </p:nvPr>
        </p:nvSpPr>
        <p:spPr>
          <a:xfrm>
            <a:off x="914400" y="2057400"/>
            <a:ext cx="7721600" cy="1143000"/>
          </a:xfrm>
        </p:spPr>
        <p:txBody>
          <a:bodyPr/>
          <a:lstStyle>
            <a:lvl1pPr>
              <a:defRPr/>
            </a:lvl1pPr>
          </a:lstStyle>
          <a:p>
            <a:r>
              <a:rPr lang="zh-CN" altLang="en-US"/>
              <a:t>单击此处编辑母版标题样式</a:t>
            </a:r>
          </a:p>
        </p:txBody>
      </p:sp>
      <p:sp>
        <p:nvSpPr>
          <p:cNvPr id="4103" name="Rectangle 7"/>
          <p:cNvSpPr>
            <a:spLocks noGrp="1" noChangeArrowheads="1"/>
          </p:cNvSpPr>
          <p:nvPr>
            <p:ph type="subTitle" idx="1"/>
          </p:nvPr>
        </p:nvSpPr>
        <p:spPr>
          <a:xfrm>
            <a:off x="1625600" y="3886200"/>
            <a:ext cx="6400800" cy="1771650"/>
          </a:xfrm>
        </p:spPr>
        <p:txBody>
          <a:bodyPr/>
          <a:lstStyle>
            <a:lvl1pPr marL="0" indent="0" algn="ctr">
              <a:buFontTx/>
              <a:buNone/>
              <a:defRPr/>
            </a:lvl1pPr>
          </a:lstStyle>
          <a:p>
            <a:r>
              <a:rPr lang="zh-CN" altLang="en-US"/>
              <a:t>单击此处编辑母版副标题样式</a:t>
            </a:r>
          </a:p>
        </p:txBody>
      </p:sp>
      <p:sp>
        <p:nvSpPr>
          <p:cNvPr id="13" name="Rectangle 8"/>
          <p:cNvSpPr>
            <a:spLocks noGrp="1" noChangeArrowheads="1"/>
          </p:cNvSpPr>
          <p:nvPr>
            <p:ph type="dt" sz="quarter" idx="10"/>
          </p:nvPr>
        </p:nvSpPr>
        <p:spPr>
          <a:xfrm>
            <a:off x="1084263" y="6096000"/>
            <a:ext cx="1905000" cy="457200"/>
          </a:xfrm>
        </p:spPr>
        <p:txBody>
          <a:bodyPr/>
          <a:lstStyle>
            <a:lvl1pPr>
              <a:defRPr/>
            </a:lvl1pPr>
          </a:lstStyle>
          <a:p>
            <a:pPr>
              <a:defRPr/>
            </a:pPr>
            <a:endParaRPr lang="en-US" altLang="zh-CN"/>
          </a:p>
        </p:txBody>
      </p:sp>
      <p:sp>
        <p:nvSpPr>
          <p:cNvPr id="14" name="Rectangle 9"/>
          <p:cNvSpPr>
            <a:spLocks noGrp="1" noChangeArrowheads="1"/>
          </p:cNvSpPr>
          <p:nvPr>
            <p:ph type="ftr" sz="quarter" idx="11"/>
          </p:nvPr>
        </p:nvSpPr>
        <p:spPr>
          <a:xfrm>
            <a:off x="3522663" y="6096000"/>
            <a:ext cx="2895600" cy="457200"/>
          </a:xfrm>
        </p:spPr>
        <p:txBody>
          <a:bodyPr/>
          <a:lstStyle>
            <a:lvl1pPr>
              <a:defRPr/>
            </a:lvl1pPr>
          </a:lstStyle>
          <a:p>
            <a:pPr>
              <a:defRPr/>
            </a:pPr>
            <a:endParaRPr lang="en-US" altLang="zh-CN"/>
          </a:p>
        </p:txBody>
      </p:sp>
      <p:sp>
        <p:nvSpPr>
          <p:cNvPr id="15" name="Rectangle 10"/>
          <p:cNvSpPr>
            <a:spLocks noGrp="1" noChangeArrowheads="1"/>
          </p:cNvSpPr>
          <p:nvPr>
            <p:ph type="sldNum" sz="quarter" idx="12"/>
          </p:nvPr>
        </p:nvSpPr>
        <p:spPr>
          <a:xfrm>
            <a:off x="6951663" y="6096000"/>
            <a:ext cx="1905000" cy="457200"/>
          </a:xfrm>
        </p:spPr>
        <p:txBody>
          <a:bodyPr/>
          <a:lstStyle>
            <a:lvl1pPr>
              <a:defRPr/>
            </a:lvl1pPr>
          </a:lstStyle>
          <a:p>
            <a:pPr>
              <a:defRPr/>
            </a:pPr>
            <a:fld id="{39709320-BBAF-4053-8967-942067E37E76}"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p:txBody>
          <a:bodyPr/>
          <a:lstStyle>
            <a:lvl1pPr>
              <a:defRPr/>
            </a:lvl1pPr>
          </a:lstStyle>
          <a:p>
            <a:pPr>
              <a:defRPr/>
            </a:pPr>
            <a:endParaRPr lang="en-US" altLang="zh-CN"/>
          </a:p>
        </p:txBody>
      </p:sp>
      <p:sp>
        <p:nvSpPr>
          <p:cNvPr id="5" name="Rectangle 9"/>
          <p:cNvSpPr>
            <a:spLocks noGrp="1" noChangeArrowheads="1"/>
          </p:cNvSpPr>
          <p:nvPr>
            <p:ph type="ftr" sz="quarter" idx="11"/>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p:txBody>
          <a:bodyPr/>
          <a:lstStyle>
            <a:lvl1pPr>
              <a:defRPr/>
            </a:lvl1pPr>
          </a:lstStyle>
          <a:p>
            <a:pPr>
              <a:defRPr/>
            </a:pPr>
            <a:fld id="{1DDCAF55-3CE8-4AE8-9F3A-634B64585D30}"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p:txBody>
          <a:bodyPr/>
          <a:lstStyle>
            <a:lvl1pPr>
              <a:defRPr/>
            </a:lvl1pPr>
          </a:lstStyle>
          <a:p>
            <a:pPr>
              <a:defRPr/>
            </a:pPr>
            <a:endParaRPr lang="en-US" altLang="zh-CN"/>
          </a:p>
        </p:txBody>
      </p:sp>
      <p:sp>
        <p:nvSpPr>
          <p:cNvPr id="5" name="Rectangle 9"/>
          <p:cNvSpPr>
            <a:spLocks noGrp="1" noChangeArrowheads="1"/>
          </p:cNvSpPr>
          <p:nvPr>
            <p:ph type="ftr" sz="quarter" idx="11"/>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p:txBody>
          <a:bodyPr/>
          <a:lstStyle>
            <a:lvl1pPr>
              <a:defRPr/>
            </a:lvl1pPr>
          </a:lstStyle>
          <a:p>
            <a:pPr>
              <a:defRPr/>
            </a:pPr>
            <a:fld id="{2D0B2B01-1B09-4DCA-A8FD-F0611556256F}"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066800" y="381000"/>
            <a:ext cx="76200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8"/>
          <p:cNvSpPr>
            <a:spLocks noGrp="1" noChangeArrowheads="1"/>
          </p:cNvSpPr>
          <p:nvPr>
            <p:ph type="dt" sz="half" idx="10"/>
          </p:nvPr>
        </p:nvSpPr>
        <p:spPr/>
        <p:txBody>
          <a:bodyPr/>
          <a:lstStyle>
            <a:lvl1pPr>
              <a:defRPr/>
            </a:lvl1pPr>
          </a:lstStyle>
          <a:p>
            <a:pPr>
              <a:defRPr/>
            </a:pPr>
            <a:endParaRPr lang="en-US" altLang="zh-CN"/>
          </a:p>
        </p:txBody>
      </p:sp>
      <p:sp>
        <p:nvSpPr>
          <p:cNvPr id="4" name="Rectangle 9"/>
          <p:cNvSpPr>
            <a:spLocks noGrp="1" noChangeArrowheads="1"/>
          </p:cNvSpPr>
          <p:nvPr>
            <p:ph type="ftr" sz="quarter" idx="11"/>
          </p:nvPr>
        </p:nvSpPr>
        <p:spPr/>
        <p:txBody>
          <a:bodyPr/>
          <a:lstStyle>
            <a:lvl1pPr>
              <a:defRPr/>
            </a:lvl1pPr>
          </a:lstStyle>
          <a:p>
            <a:pPr>
              <a:defRPr/>
            </a:pPr>
            <a:endParaRPr lang="en-US" altLang="zh-CN"/>
          </a:p>
        </p:txBody>
      </p:sp>
      <p:sp>
        <p:nvSpPr>
          <p:cNvPr id="5" name="Rectangle 10"/>
          <p:cNvSpPr>
            <a:spLocks noGrp="1" noChangeArrowheads="1"/>
          </p:cNvSpPr>
          <p:nvPr>
            <p:ph type="sldNum" sz="quarter" idx="12"/>
          </p:nvPr>
        </p:nvSpPr>
        <p:spPr/>
        <p:txBody>
          <a:bodyPr/>
          <a:lstStyle>
            <a:lvl1pPr>
              <a:defRPr/>
            </a:lvl1pPr>
          </a:lstStyle>
          <a:p>
            <a:pPr>
              <a:defRPr/>
            </a:pPr>
            <a:fld id="{D6C5E15E-AF38-429D-A120-E34F56A51711}"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66800" y="381000"/>
            <a:ext cx="7620000" cy="815975"/>
          </a:xfrm>
        </p:spPr>
        <p:txBody>
          <a:bodyPr/>
          <a:lstStyle/>
          <a:p>
            <a:r>
              <a:rPr lang="zh-CN" altLang="en-US"/>
              <a:t>单击此处编辑母版标题样式</a:t>
            </a:r>
          </a:p>
        </p:txBody>
      </p:sp>
      <p:sp>
        <p:nvSpPr>
          <p:cNvPr id="3" name="文本占位符 2"/>
          <p:cNvSpPr>
            <a:spLocks noGrp="1"/>
          </p:cNvSpPr>
          <p:nvPr>
            <p:ph type="body" sz="half" idx="1"/>
          </p:nvPr>
        </p:nvSpPr>
        <p:spPr>
          <a:xfrm>
            <a:off x="1066800" y="1268413"/>
            <a:ext cx="3733800" cy="45989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953000" y="1268413"/>
            <a:ext cx="3733800" cy="22225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953000" y="3643313"/>
            <a:ext cx="3733800" cy="22240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8"/>
          <p:cNvSpPr>
            <a:spLocks noGrp="1" noChangeArrowheads="1"/>
          </p:cNvSpPr>
          <p:nvPr>
            <p:ph type="dt" sz="half" idx="10"/>
          </p:nvPr>
        </p:nvSpPr>
        <p:spPr/>
        <p:txBody>
          <a:bodyPr/>
          <a:lstStyle>
            <a:lvl1pPr>
              <a:defRPr/>
            </a:lvl1pPr>
          </a:lstStyle>
          <a:p>
            <a:pPr>
              <a:defRPr/>
            </a:pPr>
            <a:endParaRPr lang="en-US" altLang="zh-CN"/>
          </a:p>
        </p:txBody>
      </p:sp>
      <p:sp>
        <p:nvSpPr>
          <p:cNvPr id="7" name="Rectangle 9"/>
          <p:cNvSpPr>
            <a:spLocks noGrp="1" noChangeArrowheads="1"/>
          </p:cNvSpPr>
          <p:nvPr>
            <p:ph type="ftr" sz="quarter" idx="11"/>
          </p:nvPr>
        </p:nvSpPr>
        <p:spPr/>
        <p:txBody>
          <a:bodyPr/>
          <a:lstStyle>
            <a:lvl1pPr>
              <a:defRPr/>
            </a:lvl1pPr>
          </a:lstStyle>
          <a:p>
            <a:pPr>
              <a:defRPr/>
            </a:pPr>
            <a:endParaRPr lang="en-US" altLang="zh-CN"/>
          </a:p>
        </p:txBody>
      </p:sp>
      <p:sp>
        <p:nvSpPr>
          <p:cNvPr id="8" name="Rectangle 10"/>
          <p:cNvSpPr>
            <a:spLocks noGrp="1" noChangeArrowheads="1"/>
          </p:cNvSpPr>
          <p:nvPr>
            <p:ph type="sldNum" sz="quarter" idx="12"/>
          </p:nvPr>
        </p:nvSpPr>
        <p:spPr/>
        <p:txBody>
          <a:bodyPr/>
          <a:lstStyle>
            <a:lvl1pPr>
              <a:defRPr/>
            </a:lvl1pPr>
          </a:lstStyle>
          <a:p>
            <a:pPr>
              <a:defRPr/>
            </a:pPr>
            <a:fld id="{E3D2ADC2-2817-45CA-B473-9CFC2839E452}"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pPr lvl="0"/>
            <a:endParaRPr lang="zh-CN" altLang="en-US" dirty="0">
              <a:latin typeface="Arial" panose="020B0604020202090204" pitchFamily="34" charset="0"/>
            </a:endParaRPr>
          </a:p>
        </p:txBody>
      </p:sp>
      <p:sp>
        <p:nvSpPr>
          <p:cNvPr id="7" name="页脚占位符 6"/>
          <p:cNvSpPr>
            <a:spLocks noGrp="1"/>
          </p:cNvSpPr>
          <p:nvPr>
            <p:ph type="ftr" sz="quarter" idx="11"/>
          </p:nvPr>
        </p:nvSpPr>
        <p:spPr/>
        <p:txBody>
          <a:body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t>‹#›</a:t>
            </a:fld>
            <a:endParaRPr lang="zh-CN" altLang="en-US" dirty="0">
              <a:latin typeface="Arial" panose="020B060402020209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p:txBody>
          <a:bodyPr/>
          <a:lstStyle>
            <a:lvl1pPr>
              <a:defRPr/>
            </a:lvl1pPr>
          </a:lstStyle>
          <a:p>
            <a:pPr>
              <a:defRPr/>
            </a:pPr>
            <a:endParaRPr lang="en-US" altLang="zh-CN"/>
          </a:p>
        </p:txBody>
      </p:sp>
      <p:sp>
        <p:nvSpPr>
          <p:cNvPr id="5" name="Rectangle 9"/>
          <p:cNvSpPr>
            <a:spLocks noGrp="1" noChangeArrowheads="1"/>
          </p:cNvSpPr>
          <p:nvPr>
            <p:ph type="ftr" sz="quarter" idx="11"/>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p:txBody>
          <a:bodyPr/>
          <a:lstStyle>
            <a:lvl1pPr>
              <a:defRPr/>
            </a:lvl1pPr>
          </a:lstStyle>
          <a:p>
            <a:pPr>
              <a:defRPr/>
            </a:pPr>
            <a:fld id="{4C21688C-5B52-4BD3-834B-6160E83B77D2}"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dt" sz="half" idx="10"/>
          </p:nvPr>
        </p:nvSpPr>
        <p:spPr/>
        <p:txBody>
          <a:bodyPr/>
          <a:lstStyle>
            <a:lvl1pPr>
              <a:defRPr/>
            </a:lvl1pPr>
          </a:lstStyle>
          <a:p>
            <a:pPr>
              <a:defRPr/>
            </a:pPr>
            <a:endParaRPr lang="en-US" altLang="zh-CN"/>
          </a:p>
        </p:txBody>
      </p:sp>
      <p:sp>
        <p:nvSpPr>
          <p:cNvPr id="5" name="Rectangle 9"/>
          <p:cNvSpPr>
            <a:spLocks noGrp="1" noChangeArrowheads="1"/>
          </p:cNvSpPr>
          <p:nvPr>
            <p:ph type="ftr" sz="quarter" idx="11"/>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p:txBody>
          <a:bodyPr/>
          <a:lstStyle>
            <a:lvl1pPr>
              <a:defRPr/>
            </a:lvl1pPr>
          </a:lstStyle>
          <a:p>
            <a:pPr>
              <a:defRPr/>
            </a:pPr>
            <a:fld id="{9D778AC4-0413-4B2A-9B67-9BC65E5FE716}"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066800" y="1268413"/>
            <a:ext cx="3733800" cy="4598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53000" y="1268413"/>
            <a:ext cx="3733800" cy="4598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dt" sz="half" idx="10"/>
          </p:nvPr>
        </p:nvSpPr>
        <p:spPr/>
        <p:txBody>
          <a:bodyPr/>
          <a:lstStyle>
            <a:lvl1pPr>
              <a:defRPr/>
            </a:lvl1pPr>
          </a:lstStyle>
          <a:p>
            <a:pPr>
              <a:defRPr/>
            </a:pPr>
            <a:endParaRPr lang="en-US" altLang="zh-CN"/>
          </a:p>
        </p:txBody>
      </p:sp>
      <p:sp>
        <p:nvSpPr>
          <p:cNvPr id="6" name="Rectangle 9"/>
          <p:cNvSpPr>
            <a:spLocks noGrp="1" noChangeArrowheads="1"/>
          </p:cNvSpPr>
          <p:nvPr>
            <p:ph type="ftr" sz="quarter" idx="11"/>
          </p:nvPr>
        </p:nvSpPr>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p:txBody>
          <a:bodyPr/>
          <a:lstStyle>
            <a:lvl1pPr>
              <a:defRPr/>
            </a:lvl1pPr>
          </a:lstStyle>
          <a:p>
            <a:pPr>
              <a:defRPr/>
            </a:pPr>
            <a:fld id="{5CBBD23F-9B29-440D-B579-84D3B0F72E85}"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dt" sz="half" idx="10"/>
          </p:nvPr>
        </p:nvSpPr>
        <p:spPr/>
        <p:txBody>
          <a:bodyPr/>
          <a:lstStyle>
            <a:lvl1pPr>
              <a:defRPr/>
            </a:lvl1pPr>
          </a:lstStyle>
          <a:p>
            <a:pPr>
              <a:defRPr/>
            </a:pPr>
            <a:endParaRPr lang="en-US" altLang="zh-CN"/>
          </a:p>
        </p:txBody>
      </p:sp>
      <p:sp>
        <p:nvSpPr>
          <p:cNvPr id="8" name="Rectangle 9"/>
          <p:cNvSpPr>
            <a:spLocks noGrp="1" noChangeArrowheads="1"/>
          </p:cNvSpPr>
          <p:nvPr>
            <p:ph type="ftr" sz="quarter" idx="11"/>
          </p:nvPr>
        </p:nvSpPr>
        <p:spPr/>
        <p:txBody>
          <a:bodyPr/>
          <a:lstStyle>
            <a:lvl1pPr>
              <a:defRPr/>
            </a:lvl1pPr>
          </a:lstStyle>
          <a:p>
            <a:pPr>
              <a:defRPr/>
            </a:pPr>
            <a:endParaRPr lang="en-US" altLang="zh-CN"/>
          </a:p>
        </p:txBody>
      </p:sp>
      <p:sp>
        <p:nvSpPr>
          <p:cNvPr id="9" name="Rectangle 10"/>
          <p:cNvSpPr>
            <a:spLocks noGrp="1" noChangeArrowheads="1"/>
          </p:cNvSpPr>
          <p:nvPr>
            <p:ph type="sldNum" sz="quarter" idx="12"/>
          </p:nvPr>
        </p:nvSpPr>
        <p:spPr/>
        <p:txBody>
          <a:bodyPr/>
          <a:lstStyle>
            <a:lvl1pPr>
              <a:defRPr/>
            </a:lvl1pPr>
          </a:lstStyle>
          <a:p>
            <a:pPr>
              <a:defRPr/>
            </a:pPr>
            <a:fld id="{8E486576-787A-41CA-9E41-7EE651E9620E}"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dt" sz="half" idx="10"/>
          </p:nvPr>
        </p:nvSpPr>
        <p:spPr/>
        <p:txBody>
          <a:bodyPr/>
          <a:lstStyle>
            <a:lvl1pPr>
              <a:defRPr/>
            </a:lvl1pPr>
          </a:lstStyle>
          <a:p>
            <a:pPr>
              <a:defRPr/>
            </a:pPr>
            <a:endParaRPr lang="en-US" altLang="zh-CN"/>
          </a:p>
        </p:txBody>
      </p:sp>
      <p:sp>
        <p:nvSpPr>
          <p:cNvPr id="4" name="Rectangle 9"/>
          <p:cNvSpPr>
            <a:spLocks noGrp="1" noChangeArrowheads="1"/>
          </p:cNvSpPr>
          <p:nvPr>
            <p:ph type="ftr" sz="quarter" idx="11"/>
          </p:nvPr>
        </p:nvSpPr>
        <p:spPr/>
        <p:txBody>
          <a:bodyPr/>
          <a:lstStyle>
            <a:lvl1pPr>
              <a:defRPr/>
            </a:lvl1pPr>
          </a:lstStyle>
          <a:p>
            <a:pPr>
              <a:defRPr/>
            </a:pPr>
            <a:endParaRPr lang="en-US" altLang="zh-CN"/>
          </a:p>
        </p:txBody>
      </p:sp>
      <p:sp>
        <p:nvSpPr>
          <p:cNvPr id="5" name="Rectangle 10"/>
          <p:cNvSpPr>
            <a:spLocks noGrp="1" noChangeArrowheads="1"/>
          </p:cNvSpPr>
          <p:nvPr>
            <p:ph type="sldNum" sz="quarter" idx="12"/>
          </p:nvPr>
        </p:nvSpPr>
        <p:spPr/>
        <p:txBody>
          <a:bodyPr/>
          <a:lstStyle>
            <a:lvl1pPr>
              <a:defRPr/>
            </a:lvl1pPr>
          </a:lstStyle>
          <a:p>
            <a:pPr>
              <a:defRPr/>
            </a:pPr>
            <a:fld id="{5DE70897-EBD0-430B-B36D-019FD9CC335A}"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p:txBody>
          <a:bodyPr/>
          <a:lstStyle>
            <a:lvl1pPr>
              <a:defRPr/>
            </a:lvl1pPr>
          </a:lstStyle>
          <a:p>
            <a:pPr>
              <a:defRPr/>
            </a:pPr>
            <a:endParaRPr lang="en-US" altLang="zh-CN"/>
          </a:p>
        </p:txBody>
      </p:sp>
      <p:sp>
        <p:nvSpPr>
          <p:cNvPr id="3" name="Rectangle 9"/>
          <p:cNvSpPr>
            <a:spLocks noGrp="1" noChangeArrowheads="1"/>
          </p:cNvSpPr>
          <p:nvPr>
            <p:ph type="ftr" sz="quarter" idx="11"/>
          </p:nvPr>
        </p:nvSpPr>
        <p:spPr/>
        <p:txBody>
          <a:bodyPr/>
          <a:lstStyle>
            <a:lvl1pPr>
              <a:defRPr/>
            </a:lvl1pPr>
          </a:lstStyle>
          <a:p>
            <a:pPr>
              <a:defRPr/>
            </a:pPr>
            <a:endParaRPr lang="en-US" altLang="zh-CN"/>
          </a:p>
        </p:txBody>
      </p:sp>
      <p:sp>
        <p:nvSpPr>
          <p:cNvPr id="4" name="Rectangle 10"/>
          <p:cNvSpPr>
            <a:spLocks noGrp="1" noChangeArrowheads="1"/>
          </p:cNvSpPr>
          <p:nvPr>
            <p:ph type="sldNum" sz="quarter" idx="12"/>
          </p:nvPr>
        </p:nvSpPr>
        <p:spPr/>
        <p:txBody>
          <a:bodyPr/>
          <a:lstStyle>
            <a:lvl1pPr>
              <a:defRPr/>
            </a:lvl1pPr>
          </a:lstStyle>
          <a:p>
            <a:pPr>
              <a:defRPr/>
            </a:pPr>
            <a:fld id="{669F32EB-EB52-496C-8041-1CB6674F8A2C}"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p:txBody>
          <a:bodyPr/>
          <a:lstStyle>
            <a:lvl1pPr>
              <a:defRPr/>
            </a:lvl1pPr>
          </a:lstStyle>
          <a:p>
            <a:pPr>
              <a:defRPr/>
            </a:pPr>
            <a:endParaRPr lang="en-US" altLang="zh-CN"/>
          </a:p>
        </p:txBody>
      </p:sp>
      <p:sp>
        <p:nvSpPr>
          <p:cNvPr id="6" name="Rectangle 9"/>
          <p:cNvSpPr>
            <a:spLocks noGrp="1" noChangeArrowheads="1"/>
          </p:cNvSpPr>
          <p:nvPr>
            <p:ph type="ftr" sz="quarter" idx="11"/>
          </p:nvPr>
        </p:nvSpPr>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p:txBody>
          <a:bodyPr/>
          <a:lstStyle>
            <a:lvl1pPr>
              <a:defRPr/>
            </a:lvl1pPr>
          </a:lstStyle>
          <a:p>
            <a:pPr>
              <a:defRPr/>
            </a:pPr>
            <a:fld id="{9C1CF63F-6B6B-47C7-B2C1-BB359F9F97B7}"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p:txBody>
          <a:bodyPr/>
          <a:lstStyle>
            <a:lvl1pPr>
              <a:defRPr/>
            </a:lvl1pPr>
          </a:lstStyle>
          <a:p>
            <a:pPr>
              <a:defRPr/>
            </a:pPr>
            <a:endParaRPr lang="en-US" altLang="zh-CN"/>
          </a:p>
        </p:txBody>
      </p:sp>
      <p:sp>
        <p:nvSpPr>
          <p:cNvPr id="6" name="Rectangle 9"/>
          <p:cNvSpPr>
            <a:spLocks noGrp="1" noChangeArrowheads="1"/>
          </p:cNvSpPr>
          <p:nvPr>
            <p:ph type="ftr" sz="quarter" idx="11"/>
          </p:nvPr>
        </p:nvSpPr>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p:txBody>
          <a:bodyPr/>
          <a:lstStyle>
            <a:lvl1pPr>
              <a:defRPr/>
            </a:lvl1pPr>
          </a:lstStyle>
          <a:p>
            <a:pPr>
              <a:defRPr/>
            </a:pPr>
            <a:fld id="{33DA3EE0-AE70-4BEA-85C3-995C61324B05}"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sp>
        <p:nvSpPr>
          <p:cNvPr id="3075" name="Line 3"/>
          <p:cNvSpPr>
            <a:spLocks noChangeShapeType="1"/>
          </p:cNvSpPr>
          <p:nvPr/>
        </p:nvSpPr>
        <p:spPr bwMode="ltGray">
          <a:xfrm>
            <a:off x="1042988" y="849313"/>
            <a:ext cx="8101012" cy="0"/>
          </a:xfrm>
          <a:prstGeom prst="line">
            <a:avLst/>
          </a:prstGeom>
          <a:ln w="28575"/>
        </p:spPr>
        <p:style>
          <a:lnRef idx="1">
            <a:schemeClr val="dk1"/>
          </a:lnRef>
          <a:fillRef idx="0">
            <a:schemeClr val="dk1"/>
          </a:fillRef>
          <a:effectRef idx="0">
            <a:schemeClr val="dk1"/>
          </a:effectRef>
          <a:fontRef idx="minor">
            <a:schemeClr val="tx1"/>
          </a:fontRef>
        </p:style>
        <p:txBody>
          <a:bodyPr wrap="none" anchor="ctr"/>
          <a:lstStyle/>
          <a:p>
            <a:pPr eaLnBrk="1" hangingPunct="1">
              <a:defRPr/>
            </a:pPr>
            <a:endParaRPr lang="zh-CN" altLang="en-US"/>
          </a:p>
        </p:txBody>
      </p:sp>
      <p:pic>
        <p:nvPicPr>
          <p:cNvPr id="1027" name="Picture 4" descr="minispir"/>
          <p:cNvPicPr>
            <a:picLocks noChangeAspect="1" noChangeArrowheads="1"/>
          </p:cNvPicPr>
          <p:nvPr/>
        </p:nvPicPr>
        <p:blipFill>
          <a:blip r:embed="rId16">
            <a:extLst>
              <a:ext uri="{28A0092B-C50C-407E-A947-70E740481C1C}">
                <a14:useLocalDpi xmlns:a14="http://schemas.microsoft.com/office/drawing/2010/main" val="0"/>
              </a:ext>
            </a:extLst>
          </a:blip>
          <a:srcRect b="5333"/>
          <a:stretch>
            <a:fillRect/>
          </a:stretch>
        </p:blipFill>
        <p:spPr bwMode="ltGray">
          <a:xfrm>
            <a:off x="0" y="836613"/>
            <a:ext cx="1042988"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5" descr="minispir"/>
          <p:cNvPicPr>
            <a:picLocks noChangeAspect="1" noChangeArrowheads="1"/>
          </p:cNvPicPr>
          <p:nvPr/>
        </p:nvPicPr>
        <p:blipFill>
          <a:blip r:embed="rId16">
            <a:extLst>
              <a:ext uri="{28A0092B-C50C-407E-A947-70E740481C1C}">
                <a14:useLocalDpi xmlns:a14="http://schemas.microsoft.com/office/drawing/2010/main" val="0"/>
              </a:ext>
            </a:extLst>
          </a:blip>
          <a:srcRect t="39999"/>
          <a:stretch>
            <a:fillRect/>
          </a:stretch>
        </p:blipFill>
        <p:spPr bwMode="ltGray">
          <a:xfrm>
            <a:off x="0" y="4105275"/>
            <a:ext cx="1055688"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6"/>
          <p:cNvSpPr>
            <a:spLocks noGrp="1" noChangeArrowheads="1"/>
          </p:cNvSpPr>
          <p:nvPr>
            <p:ph type="title"/>
          </p:nvPr>
        </p:nvSpPr>
        <p:spPr bwMode="auto">
          <a:xfrm>
            <a:off x="1200150" y="20638"/>
            <a:ext cx="79438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30" name="Rectangle 7"/>
          <p:cNvSpPr>
            <a:spLocks noGrp="1" noChangeArrowheads="1"/>
          </p:cNvSpPr>
          <p:nvPr>
            <p:ph type="body" idx="1"/>
          </p:nvPr>
        </p:nvSpPr>
        <p:spPr bwMode="auto">
          <a:xfrm>
            <a:off x="1042988" y="981075"/>
            <a:ext cx="8101012"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0" name="Rectangle 8"/>
          <p:cNvSpPr>
            <a:spLocks noGrp="1" noChangeArrowheads="1"/>
          </p:cNvSpPr>
          <p:nvPr>
            <p:ph type="dt" sz="half" idx="2"/>
          </p:nvPr>
        </p:nvSpPr>
        <p:spPr bwMode="auto">
          <a:xfrm>
            <a:off x="1014413" y="6381750"/>
            <a:ext cx="19050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kumimoji="0" sz="1400">
                <a:ea typeface="宋体" panose="02010600030101010101" pitchFamily="2" charset="-122"/>
              </a:defRPr>
            </a:lvl1pPr>
          </a:lstStyle>
          <a:p>
            <a:pPr>
              <a:defRPr/>
            </a:pPr>
            <a:endParaRPr lang="en-US" altLang="zh-CN"/>
          </a:p>
        </p:txBody>
      </p:sp>
      <p:sp>
        <p:nvSpPr>
          <p:cNvPr id="3081" name="Rectangle 9"/>
          <p:cNvSpPr>
            <a:spLocks noGrp="1" noChangeArrowheads="1"/>
          </p:cNvSpPr>
          <p:nvPr>
            <p:ph type="ftr" sz="quarter" idx="3"/>
          </p:nvPr>
        </p:nvSpPr>
        <p:spPr bwMode="auto">
          <a:xfrm>
            <a:off x="3548063" y="638175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kumimoji="0" sz="1400">
                <a:ea typeface="宋体" panose="02010600030101010101" pitchFamily="2" charset="-122"/>
              </a:defRPr>
            </a:lvl1pPr>
          </a:lstStyle>
          <a:p>
            <a:pPr>
              <a:defRPr/>
            </a:pPr>
            <a:endParaRPr lang="en-US" altLang="zh-CN"/>
          </a:p>
        </p:txBody>
      </p:sp>
      <p:sp>
        <p:nvSpPr>
          <p:cNvPr id="3082" name="Rectangle 10"/>
          <p:cNvSpPr>
            <a:spLocks noGrp="1" noChangeArrowheads="1"/>
          </p:cNvSpPr>
          <p:nvPr>
            <p:ph type="sldNum" sz="quarter" idx="4"/>
          </p:nvPr>
        </p:nvSpPr>
        <p:spPr bwMode="auto">
          <a:xfrm>
            <a:off x="7131050" y="6381750"/>
            <a:ext cx="19050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kumimoji="0" sz="1400"/>
            </a:lvl1pPr>
          </a:lstStyle>
          <a:p>
            <a:pPr>
              <a:defRPr/>
            </a:pPr>
            <a:fld id="{90144156-634B-4FB4-91A0-F52C79502AD8}" type="slidenum">
              <a:rPr lang="en-US" altLang="zh-CN"/>
              <a:t>‹#›</a:t>
            </a:fld>
            <a:endParaRPr lang="en-US" altLang="zh-CN"/>
          </a:p>
        </p:txBody>
      </p:sp>
      <p:sp>
        <p:nvSpPr>
          <p:cNvPr id="3086" name="Text Box 14"/>
          <p:cNvSpPr txBox="1">
            <a:spLocks noChangeArrowheads="1"/>
          </p:cNvSpPr>
          <p:nvPr userDrawn="1"/>
        </p:nvSpPr>
        <p:spPr bwMode="auto">
          <a:xfrm>
            <a:off x="-36513" y="608013"/>
            <a:ext cx="1187451" cy="157162"/>
          </a:xfrm>
          <a:prstGeom prst="rect">
            <a:avLst/>
          </a:prstGeom>
          <a:noFill/>
          <a:ln w="9525">
            <a:noFill/>
            <a:miter lim="800000"/>
          </a:ln>
          <a:effectLst/>
        </p:spPr>
        <p:txBody>
          <a:bodyPr lIns="0" tIns="0" rIns="0" bIns="0">
            <a:spAutoFit/>
          </a:bodyPr>
          <a:lstStyle>
            <a:lvl1pPr>
              <a:defRPr kumimoji="1" sz="3200">
                <a:solidFill>
                  <a:schemeClr val="tx1"/>
                </a:solidFill>
                <a:latin typeface="Times New Roman" panose="02020703060505090304" pitchFamily="18" charset="0"/>
                <a:ea typeface="宋体" panose="02010600030101010101" pitchFamily="2" charset="-122"/>
              </a:defRPr>
            </a:lvl1pPr>
            <a:lvl2pPr marL="742950" indent="-285750">
              <a:defRPr kumimoji="1" sz="3200">
                <a:solidFill>
                  <a:schemeClr val="tx1"/>
                </a:solidFill>
                <a:latin typeface="Times New Roman" panose="02020703060505090304" pitchFamily="18" charset="0"/>
                <a:ea typeface="宋体" panose="02010600030101010101" pitchFamily="2" charset="-122"/>
              </a:defRPr>
            </a:lvl2pPr>
            <a:lvl3pPr marL="1143000" indent="-228600">
              <a:defRPr kumimoji="1" sz="3200">
                <a:solidFill>
                  <a:schemeClr val="tx1"/>
                </a:solidFill>
                <a:latin typeface="Times New Roman" panose="02020703060505090304" pitchFamily="18" charset="0"/>
                <a:ea typeface="宋体" panose="02010600030101010101" pitchFamily="2" charset="-122"/>
              </a:defRPr>
            </a:lvl3pPr>
            <a:lvl4pPr marL="1600200" indent="-228600">
              <a:defRPr kumimoji="1" sz="3200">
                <a:solidFill>
                  <a:schemeClr val="tx1"/>
                </a:solidFill>
                <a:latin typeface="Times New Roman" panose="02020703060505090304" pitchFamily="18" charset="0"/>
                <a:ea typeface="宋体" panose="02010600030101010101" pitchFamily="2" charset="-122"/>
              </a:defRPr>
            </a:lvl4pPr>
            <a:lvl5pPr marL="2057400" indent="-228600">
              <a:defRPr kumimoji="1" sz="32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9pPr>
          </a:lstStyle>
          <a:p>
            <a:pPr eaLnBrk="1" hangingPunct="1">
              <a:spcBef>
                <a:spcPct val="50000"/>
              </a:spcBef>
              <a:defRPr/>
            </a:pPr>
            <a:r>
              <a:rPr lang="zh-CN" altLang="en-US" sz="1400" b="1">
                <a:effectLst>
                  <a:outerShdw blurRad="38100" dist="38100" dir="2700000" algn="tl">
                    <a:srgbClr val="FFFFFF"/>
                  </a:outerShdw>
                </a:effectLst>
                <a:latin typeface="Arial Black" panose="020B0A04020102020204" pitchFamily="34" charset="0"/>
                <a:ea typeface="华文行楷" panose="02010800040101010101" pitchFamily="2" charset="-122"/>
              </a:rPr>
              <a:t>电子科技大学</a:t>
            </a:r>
          </a:p>
        </p:txBody>
      </p:sp>
      <p:pic>
        <p:nvPicPr>
          <p:cNvPr id="1035" name="图片 12"/>
          <p:cNvPicPr>
            <a:picLocks noChangeAspect="1" noChangeArrowheads="1"/>
          </p:cNvPicPr>
          <p:nvPr userDrawn="1"/>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9550" y="4763"/>
            <a:ext cx="617538"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70306050509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70306050509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70306050509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70306050509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70306050509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70306050509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70306050509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70306050509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jinqijinqi/CompositionAndCommunicatio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bmirds.github.io/MHIST/"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fif"/><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oleObject" Target="../embeddings/oleObject2.bin"/><Relationship Id="rId4" Type="http://schemas.openxmlformats.org/officeDocument/2006/relationships/image" Target="../media/image19.emf"/></Relationships>
</file>

<file path=ppt/slides/_rels/slide27.xml.rels><?xml version="1.0" encoding="UTF-8" standalone="yes"?>
<Relationships xmlns="http://schemas.openxmlformats.org/package/2006/relationships"><Relationship Id="rId3" Type="http://schemas.openxmlformats.org/officeDocument/2006/relationships/hyperlink" Target="http://www.ieee.org/portal/site/tionline/menuitem.130a3558587d56e8fb2275875bac26c8/index.jsp?&amp;pName=institute_level1_article&amp;article=tionline/legacy/inst2004/dec04/12w.pub.xml" TargetMode="External"/><Relationship Id="rId2" Type="http://schemas.openxmlformats.org/officeDocument/2006/relationships/hyperlink" Target="http://www.ieee.org/web/publications/rights/ID_Plagiarism.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9.png"/><Relationship Id="rId4"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hyperlink" Target="https://github.com/jinqijinqi/CompositionAndCommunication" TargetMode="Externa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hyperlink" Target="http://www-webofscience-com-s.vpn.uestc.edu.cn:8118/wos/alldb/advanced-search" TargetMode="Externa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hyperlink" Target="mailto:&#30001;&#31185;&#20195;&#34920;&#25171;&#21253;&#21457;&#21040;&#25105;&#30340;&#37038;&#31665;jqi@uestc.edu.cn" TargetMode="Externa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hyperlink" Target="http://www-webofscience-com-s.vpn.uestc.edu.cn:8118/wos/alldb/advanced-search" TargetMode="External"/><Relationship Id="rId5" Type="http://schemas.openxmlformats.org/officeDocument/2006/relationships/image" Target="../media/image9.png"/><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9.pn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jinqijinqi/CompositionAndCommunication"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557213" y="188913"/>
            <a:ext cx="8713788" cy="1152525"/>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6000" b="1" i="0" u="none" strike="noStrike" kern="0" cap="none" spc="0" normalizeH="0" baseline="0" noProof="0" dirty="0">
                <a:ln>
                  <a:noFill/>
                </a:ln>
                <a:solidFill>
                  <a:srgbClr val="0000FF"/>
                </a:solidFill>
                <a:effectLst>
                  <a:outerShdw blurRad="38100" dist="38100" dir="2700000" algn="tl">
                    <a:srgbClr val="000000"/>
                  </a:outerShdw>
                </a:effectLst>
                <a:uLnTx/>
                <a:uFillTx/>
                <a:latin typeface="+mj-lt"/>
                <a:ea typeface="+mj-ea"/>
                <a:cs typeface="+mj-cs"/>
              </a:rPr>
              <a:t>《</a:t>
            </a:r>
            <a:r>
              <a:rPr kumimoji="1" lang="zh-CN" altLang="en-US" sz="6000" b="1" i="0" u="none" strike="noStrike" kern="0" cap="none" spc="0" normalizeH="0" baseline="0" noProof="0" dirty="0">
                <a:ln>
                  <a:noFill/>
                </a:ln>
                <a:solidFill>
                  <a:srgbClr val="0000FF"/>
                </a:solidFill>
                <a:effectLst>
                  <a:outerShdw blurRad="38100" dist="38100" dir="2700000" algn="tl">
                    <a:srgbClr val="000000"/>
                  </a:outerShdw>
                </a:effectLst>
                <a:uLnTx/>
                <a:uFillTx/>
                <a:latin typeface="+mj-lt"/>
                <a:ea typeface="+mj-ea"/>
                <a:cs typeface="+mj-cs"/>
              </a:rPr>
              <a:t>专业写作与口头表达</a:t>
            </a:r>
            <a:r>
              <a:rPr kumimoji="1" lang="en-US" altLang="zh-CN" sz="6000" b="1" i="0" u="none" strike="noStrike" kern="0" cap="none" spc="0" normalizeH="0" baseline="0" noProof="0" dirty="0">
                <a:ln>
                  <a:noFill/>
                </a:ln>
                <a:solidFill>
                  <a:srgbClr val="0000FF"/>
                </a:solidFill>
                <a:effectLst>
                  <a:outerShdw blurRad="38100" dist="38100" dir="2700000" algn="tl">
                    <a:srgbClr val="000000"/>
                  </a:outerShdw>
                </a:effectLst>
                <a:uLnTx/>
                <a:uFillTx/>
                <a:latin typeface="+mj-lt"/>
                <a:ea typeface="+mj-ea"/>
                <a:cs typeface="+mj-cs"/>
              </a:rPr>
              <a:t>》</a:t>
            </a:r>
          </a:p>
        </p:txBody>
      </p:sp>
      <p:sp>
        <p:nvSpPr>
          <p:cNvPr id="5" name="Rectangle 3"/>
          <p:cNvSpPr>
            <a:spLocks noGrp="1" noChangeArrowheads="1"/>
          </p:cNvSpPr>
          <p:nvPr>
            <p:ph type="subTitle" idx="1"/>
          </p:nvPr>
        </p:nvSpPr>
        <p:spPr>
          <a:xfrm>
            <a:off x="932815" y="1551940"/>
            <a:ext cx="8211185" cy="3265170"/>
          </a:xfrm>
        </p:spPr>
        <p:txBody>
          <a:bodyPr vert="horz" wrap="square" lIns="91440" tIns="45720" rIns="91440" bIns="45720" numCol="1" anchor="t" anchorCtr="0" compatLnSpc="1"/>
          <a:lstStyle/>
          <a:p>
            <a:pPr marL="0" marR="0" lvl="0" indent="0" algn="just" defTabSz="914400" rtl="0" eaLnBrk="1" fontAlgn="base" latinLnBrk="0" hangingPunct="1">
              <a:lnSpc>
                <a:spcPct val="80000"/>
              </a:lnSpc>
              <a:spcBef>
                <a:spcPct val="20000"/>
              </a:spcBef>
              <a:spcAft>
                <a:spcPct val="0"/>
              </a:spcAft>
              <a:buClrTx/>
              <a:buSzTx/>
              <a:buFontTx/>
              <a:buNone/>
              <a:defRPr/>
            </a:pPr>
            <a:endParaRPr kumimoji="1" lang="en-US" altLang="zh-CN" sz="3600" b="1" i="0" u="none" strike="noStrike" kern="0" cap="none" spc="0" normalizeH="0" baseline="0" noProof="0" dirty="0">
              <a:ln>
                <a:noFill/>
              </a:ln>
              <a:solidFill>
                <a:srgbClr val="002060"/>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endParaRPr>
          </a:p>
          <a:p>
            <a:pPr marL="0" marR="0" lvl="0" indent="0" algn="ctr" defTabSz="914400" rtl="0" eaLnBrk="1" fontAlgn="base" latinLnBrk="0" hangingPunct="1">
              <a:lnSpc>
                <a:spcPct val="80000"/>
              </a:lnSpc>
              <a:spcBef>
                <a:spcPct val="20000"/>
              </a:spcBef>
              <a:spcAft>
                <a:spcPct val="0"/>
              </a:spcAft>
              <a:buClrTx/>
              <a:buSzTx/>
              <a:buFontTx/>
              <a:buNone/>
              <a:defRPr/>
            </a:pPr>
            <a:r>
              <a:rPr kumimoji="1" lang="zh-CN" altLang="en-US" sz="4000" b="1" i="0" u="none" strike="noStrike" kern="0" cap="none" spc="0" normalizeH="0" baseline="0" noProof="0" dirty="0">
                <a:ln>
                  <a:noFill/>
                </a:ln>
                <a:solidFill>
                  <a:srgbClr val="7030A0"/>
                </a:solidFill>
                <a:effectLst>
                  <a:outerShdw blurRad="38100" dist="38100" dir="2700000" algn="tl">
                    <a:srgbClr val="000000"/>
                  </a:outerShdw>
                </a:effectLst>
                <a:uLnTx/>
                <a:uFillTx/>
                <a:latin typeface="仿宋" panose="02010609060101010101" pitchFamily="49" charset="-122"/>
                <a:ea typeface="仿宋" panose="02010609060101010101" pitchFamily="49" charset="-122"/>
                <a:cs typeface="+mn-cs"/>
              </a:rPr>
              <a:t>漆进</a:t>
            </a:r>
          </a:p>
          <a:p>
            <a:pPr marL="0" marR="0" lvl="0" indent="0" algn="ctr" defTabSz="914400" rtl="0" eaLnBrk="1" fontAlgn="base" latinLnBrk="0" hangingPunct="1">
              <a:lnSpc>
                <a:spcPct val="80000"/>
              </a:lnSpc>
              <a:spcBef>
                <a:spcPct val="20000"/>
              </a:spcBef>
              <a:spcAft>
                <a:spcPct val="0"/>
              </a:spcAft>
              <a:buClrTx/>
              <a:buSzTx/>
              <a:buFontTx/>
              <a:buNone/>
              <a:defRPr/>
            </a:pPr>
            <a:r>
              <a:rPr lang="zh-CN" altLang="en-US" sz="4000" b="1" dirty="0">
                <a:solidFill>
                  <a:srgbClr val="7030A0"/>
                </a:solidFill>
                <a:effectLst>
                  <a:outerShdw blurRad="38100" dist="38100" dir="2700000" algn="tl">
                    <a:srgbClr val="000000"/>
                  </a:outerShdw>
                </a:effectLst>
                <a:latin typeface="仿宋" panose="02010609060101010101" pitchFamily="49" charset="-122"/>
                <a:ea typeface="仿宋" panose="02010609060101010101" pitchFamily="49" charset="-122"/>
              </a:rPr>
              <a:t>信息与通信工程学院</a:t>
            </a:r>
            <a:endParaRPr kumimoji="1" lang="zh-CN" altLang="en-US" sz="4000" b="1" i="0" u="none" strike="noStrike" kern="0" cap="none" spc="0" normalizeH="0" baseline="0" noProof="0" dirty="0">
              <a:ln>
                <a:noFill/>
              </a:ln>
              <a:solidFill>
                <a:srgbClr val="7030A0"/>
              </a:solidFill>
              <a:effectLst>
                <a:outerShdw blurRad="38100" dist="38100" dir="2700000" algn="tl">
                  <a:srgbClr val="000000"/>
                </a:outerShdw>
              </a:effectLst>
              <a:uLnTx/>
              <a:uFillTx/>
              <a:latin typeface="仿宋" panose="02010609060101010101" pitchFamily="49" charset="-122"/>
              <a:ea typeface="仿宋" panose="02010609060101010101" pitchFamily="49"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0BB8C428-12A7-43DB-8B74-24DAA3BCC54E}" type="slidenum">
              <a:rPr kumimoji="0" lang="en-US" altLang="zh-CN" sz="2000" smtClean="0"/>
              <a:t>10</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10244" name="矩形 3"/>
          <p:cNvSpPr>
            <a:spLocks noChangeArrowheads="1"/>
          </p:cNvSpPr>
          <p:nvPr/>
        </p:nvSpPr>
        <p:spPr bwMode="auto">
          <a:xfrm>
            <a:off x="827088" y="908050"/>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3. </a:t>
            </a:r>
            <a:r>
              <a:rPr kumimoji="0" lang="zh-CN" altLang="en-US" sz="2000" b="1">
                <a:solidFill>
                  <a:srgbClr val="000000"/>
                </a:solidFill>
                <a:latin typeface="Calibri" panose="020F0702030404030204" pitchFamily="34" charset="0"/>
                <a:ea typeface="等线" panose="02010600030101010101" pitchFamily="2" charset="-122"/>
              </a:rPr>
              <a:t>如何看一篇论文</a:t>
            </a:r>
            <a:r>
              <a:rPr kumimoji="0" lang="en-US" altLang="zh-CN" sz="2000" b="1">
                <a:solidFill>
                  <a:srgbClr val="000000"/>
                </a:solidFill>
                <a:latin typeface="Calibri" panose="020F0702030404030204" pitchFamily="34" charset="0"/>
                <a:ea typeface="等线" panose="02010600030101010101" pitchFamily="2" charset="-122"/>
              </a:rPr>
              <a:t>/</a:t>
            </a:r>
            <a:r>
              <a:rPr kumimoji="0" lang="zh-CN" altLang="en-US" sz="2000" b="1">
                <a:solidFill>
                  <a:srgbClr val="000000"/>
                </a:solidFill>
                <a:latin typeface="Calibri" panose="020F0702030404030204" pitchFamily="34" charset="0"/>
                <a:ea typeface="等线" panose="02010600030101010101" pitchFamily="2" charset="-122"/>
              </a:rPr>
              <a:t>专利</a:t>
            </a:r>
            <a:endParaRPr kumimoji="0" lang="en-US" altLang="zh-CN" sz="2000" b="1">
              <a:solidFill>
                <a:srgbClr val="000000"/>
              </a:solidFill>
              <a:latin typeface="Calibri" panose="020F0702030404030204" pitchFamily="34" charset="0"/>
              <a:ea typeface="等线" panose="02010600030101010101" pitchFamily="2" charset="-122"/>
            </a:endParaRPr>
          </a:p>
        </p:txBody>
      </p:sp>
      <p:sp>
        <p:nvSpPr>
          <p:cNvPr id="5" name="矩形 4"/>
          <p:cNvSpPr/>
          <p:nvPr/>
        </p:nvSpPr>
        <p:spPr>
          <a:xfrm>
            <a:off x="827088" y="1484313"/>
            <a:ext cx="720725" cy="5040312"/>
          </a:xfrm>
          <a:prstGeom prst="rect">
            <a:avLst/>
          </a:prstGeom>
          <a:solidFill>
            <a:srgbClr val="70AD47">
              <a:lumMod val="50000"/>
            </a:srgb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专利</a:t>
            </a:r>
          </a:p>
        </p:txBody>
      </p:sp>
      <p:sp>
        <p:nvSpPr>
          <p:cNvPr id="6" name="矩形 5"/>
          <p:cNvSpPr/>
          <p:nvPr/>
        </p:nvSpPr>
        <p:spPr>
          <a:xfrm>
            <a:off x="1692275" y="1484313"/>
            <a:ext cx="5132388" cy="3140075"/>
          </a:xfrm>
          <a:prstGeom prst="rect">
            <a:avLst/>
          </a:prstGeom>
        </p:spPr>
        <p:txBody>
          <a:bodyPr>
            <a:spAutoFit/>
          </a:bodyPr>
          <a:lstStyle/>
          <a:p>
            <a:pPr defTabSz="457200" eaLnBrk="1" fontAlgn="auto" hangingPunct="1">
              <a:spcBef>
                <a:spcPts val="0"/>
              </a:spcBef>
              <a:spcAft>
                <a:spcPts val="0"/>
              </a:spcAft>
              <a:defRPr/>
            </a:pPr>
            <a:r>
              <a:rPr kumimoji="0" lang="zh-CN" altLang="en-US" sz="1800" dirty="0">
                <a:solidFill>
                  <a:srgbClr val="0070C0"/>
                </a:solidFill>
                <a:latin typeface="Calibri" panose="020F0702030404030204"/>
                <a:ea typeface="等线" panose="02010600030101010101" pitchFamily="2" charset="-122"/>
              </a:rPr>
              <a:t>一个典型的专利提纲，都讲啥呢</a:t>
            </a:r>
            <a:endParaRPr kumimoji="0" lang="en-US" altLang="zh-CN" sz="1800" dirty="0">
              <a:solidFill>
                <a:srgbClr val="0070C0"/>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发明摘要</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权利要求书</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发明书具体内容</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实施案例举例。。。</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附图</a:t>
            </a:r>
            <a:endParaRPr kumimoji="0" lang="en-US" altLang="zh-CN" sz="1800" dirty="0">
              <a:solidFill>
                <a:prstClr val="black"/>
              </a:solidFill>
              <a:latin typeface="Calibri" panose="020F0702030404030204"/>
              <a:ea typeface="等线" panose="02010600030101010101" pitchFamily="2" charset="-122"/>
            </a:endParaRPr>
          </a:p>
        </p:txBody>
      </p:sp>
      <p:pic>
        <p:nvPicPr>
          <p:cNvPr id="7" name="图片 6"/>
          <p:cNvPicPr>
            <a:picLocks noChangeAspect="1"/>
          </p:cNvPicPr>
          <p:nvPr/>
        </p:nvPicPr>
        <p:blipFill>
          <a:blip r:embed="rId2"/>
          <a:stretch>
            <a:fillRect/>
          </a:stretch>
        </p:blipFill>
        <p:spPr>
          <a:xfrm>
            <a:off x="4284663" y="2060575"/>
            <a:ext cx="4581525" cy="4338638"/>
          </a:xfrm>
          <a:prstGeom prst="rect">
            <a:avLst/>
          </a:prstGeom>
          <a:ln>
            <a:solidFill>
              <a:schemeClr val="bg1">
                <a:lumMod val="50000"/>
              </a:schemeClr>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F064FCCA-E4B8-4A21-A623-9793CAF5D7A1}" type="slidenum">
              <a:rPr kumimoji="0" lang="en-US" altLang="zh-CN" sz="2000" smtClean="0"/>
              <a:t>11</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11268" name="矩形 3"/>
          <p:cNvSpPr>
            <a:spLocks noChangeArrowheads="1"/>
          </p:cNvSpPr>
          <p:nvPr/>
        </p:nvSpPr>
        <p:spPr bwMode="auto">
          <a:xfrm>
            <a:off x="755650" y="981075"/>
            <a:ext cx="8634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dirty="0">
                <a:solidFill>
                  <a:srgbClr val="000000"/>
                </a:solidFill>
                <a:latin typeface="Calibri" panose="020F0702030404030204" pitchFamily="34" charset="0"/>
                <a:ea typeface="等线" panose="02010600030101010101" pitchFamily="2" charset="-122"/>
              </a:rPr>
              <a:t>3. </a:t>
            </a:r>
            <a:r>
              <a:rPr kumimoji="0" lang="zh-CN" altLang="en-US" sz="2000" b="1" dirty="0">
                <a:solidFill>
                  <a:srgbClr val="000000"/>
                </a:solidFill>
                <a:latin typeface="Calibri" panose="020F0702030404030204" pitchFamily="34" charset="0"/>
                <a:ea typeface="等线" panose="02010600030101010101" pitchFamily="2" charset="-122"/>
              </a:rPr>
              <a:t>如何看一篇论文</a:t>
            </a:r>
            <a:r>
              <a:rPr kumimoji="0" lang="en-US" altLang="zh-CN" sz="2000" b="1" dirty="0">
                <a:solidFill>
                  <a:srgbClr val="000000"/>
                </a:solidFill>
                <a:latin typeface="Calibri" panose="020F0702030404030204" pitchFamily="34" charset="0"/>
                <a:ea typeface="等线" panose="02010600030101010101" pitchFamily="2" charset="-122"/>
              </a:rPr>
              <a:t>/</a:t>
            </a:r>
            <a:r>
              <a:rPr kumimoji="0" lang="zh-CN" altLang="en-US" sz="2000" b="1" dirty="0">
                <a:solidFill>
                  <a:srgbClr val="000000"/>
                </a:solidFill>
                <a:latin typeface="Calibri" panose="020F0702030404030204" pitchFamily="34" charset="0"/>
                <a:ea typeface="等线" panose="02010600030101010101" pitchFamily="2" charset="-122"/>
              </a:rPr>
              <a:t>专利</a:t>
            </a:r>
            <a:endParaRPr kumimoji="0" lang="en-US" altLang="zh-CN" sz="2000" b="1" dirty="0">
              <a:solidFill>
                <a:srgbClr val="000000"/>
              </a:solidFill>
              <a:latin typeface="Calibri" panose="020F0702030404030204" pitchFamily="34" charset="0"/>
              <a:ea typeface="等线" panose="02010600030101010101" pitchFamily="2" charset="-122"/>
            </a:endParaRPr>
          </a:p>
        </p:txBody>
      </p:sp>
      <p:sp>
        <p:nvSpPr>
          <p:cNvPr id="5" name="矩形 4"/>
          <p:cNvSpPr/>
          <p:nvPr/>
        </p:nvSpPr>
        <p:spPr>
          <a:xfrm>
            <a:off x="2292985" y="1700530"/>
            <a:ext cx="6167120" cy="4399915"/>
          </a:xfrm>
          <a:prstGeom prst="rect">
            <a:avLst/>
          </a:prstGeom>
        </p:spPr>
        <p:txBody>
          <a:bodyPr wrap="square">
            <a:spAutoFit/>
          </a:bodyPr>
          <a:lstStyle/>
          <a:p>
            <a:pPr defTabSz="457200" eaLnBrk="1" fontAlgn="auto" hangingPunct="1">
              <a:spcBef>
                <a:spcPts val="0"/>
              </a:spcBef>
              <a:spcAft>
                <a:spcPts val="0"/>
              </a:spcAft>
              <a:defRPr/>
            </a:pPr>
            <a:r>
              <a:rPr kumimoji="0" lang="zh-CN" altLang="en-US" sz="2800" b="1" dirty="0">
                <a:solidFill>
                  <a:srgbClr val="0070C0"/>
                </a:solidFill>
                <a:latin typeface="Calibri" panose="020F0702030404030204"/>
                <a:ea typeface="等线" panose="02010600030101010101" pitchFamily="2" charset="-122"/>
              </a:rPr>
              <a:t>总结一下</a:t>
            </a:r>
            <a:endParaRPr kumimoji="0" lang="en-US" altLang="zh-CN" sz="2800" b="1" dirty="0">
              <a:solidFill>
                <a:srgbClr val="0070C0"/>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2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2800" dirty="0">
                <a:solidFill>
                  <a:prstClr val="black"/>
                </a:solidFill>
                <a:latin typeface="Calibri" panose="020F0702030404030204"/>
                <a:ea typeface="等线" panose="02010600030101010101" pitchFamily="2" charset="-122"/>
              </a:rPr>
              <a:t>抓核心：找目的，贴标签</a:t>
            </a:r>
            <a:endParaRPr kumimoji="0" lang="en-US" altLang="zh-CN" sz="2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2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2800" dirty="0">
                <a:solidFill>
                  <a:prstClr val="black"/>
                </a:solidFill>
                <a:latin typeface="Calibri" panose="020F0702030404030204"/>
                <a:ea typeface="等线" panose="02010600030101010101" pitchFamily="2" charset="-122"/>
              </a:rPr>
              <a:t>讲效率：重概念，泛分析</a:t>
            </a:r>
            <a:endParaRPr kumimoji="0" lang="en-US" altLang="zh-CN" sz="2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2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2800" dirty="0">
                <a:solidFill>
                  <a:prstClr val="black"/>
                </a:solidFill>
                <a:latin typeface="Calibri" panose="020F0702030404030204"/>
                <a:ea typeface="等线" panose="02010600030101010101" pitchFamily="2" charset="-122"/>
              </a:rPr>
              <a:t>再精读：仔细把握内在逻辑与科学技术要点</a:t>
            </a:r>
            <a:endParaRPr kumimoji="0" lang="en-US" altLang="zh-CN" sz="2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2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2800" dirty="0">
                <a:solidFill>
                  <a:prstClr val="black"/>
                </a:solidFill>
                <a:latin typeface="Calibri" panose="020F0702030404030204"/>
                <a:ea typeface="等线" panose="02010600030101010101" pitchFamily="2" charset="-122"/>
              </a:rPr>
              <a:t>回头想：这篇文献能帮助我干点什么</a:t>
            </a:r>
            <a:endParaRPr kumimoji="0" lang="en-US" altLang="zh-CN" sz="2800" dirty="0">
              <a:solidFill>
                <a:prstClr val="black"/>
              </a:solidFill>
              <a:latin typeface="Calibri" panose="020F0702030404030204"/>
              <a:ea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blinds(horizontal)">
                                      <p:cBhvr>
                                        <p:cTn id="10" dur="500"/>
                                        <p:tgtEl>
                                          <p:spTgt spid="5">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blinds(horizontal)">
                                      <p:cBhvr>
                                        <p:cTn id="13" dur="500"/>
                                        <p:tgtEl>
                                          <p:spTgt spid="5">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8" end="8"/>
                                            </p:txEl>
                                          </p:spTgt>
                                        </p:tgtEl>
                                        <p:attrNameLst>
                                          <p:attrName>style.visibility</p:attrName>
                                        </p:attrNameLst>
                                      </p:cBhvr>
                                      <p:to>
                                        <p:strVal val="visible"/>
                                      </p:to>
                                    </p:set>
                                    <p:animEffect transition="in" filter="blinds(horizontal)">
                                      <p:cBhvr>
                                        <p:cTn id="16"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F064FCCA-E4B8-4A21-A623-9793CAF5D7A1}" type="slidenum">
              <a:rPr kumimoji="0" lang="en-US" altLang="zh-CN" sz="2000" smtClean="0"/>
              <a:t>12</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11268" name="矩形 3"/>
          <p:cNvSpPr>
            <a:spLocks noChangeArrowheads="1"/>
          </p:cNvSpPr>
          <p:nvPr/>
        </p:nvSpPr>
        <p:spPr bwMode="auto">
          <a:xfrm>
            <a:off x="755650" y="981075"/>
            <a:ext cx="8634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dirty="0">
                <a:solidFill>
                  <a:srgbClr val="000000"/>
                </a:solidFill>
                <a:latin typeface="Calibri" panose="020F0702030404030204" pitchFamily="34" charset="0"/>
                <a:ea typeface="等线" panose="02010600030101010101" pitchFamily="2" charset="-122"/>
              </a:rPr>
              <a:t>3. </a:t>
            </a:r>
            <a:r>
              <a:rPr kumimoji="0" lang="zh-CN" altLang="en-US" sz="2000" b="1" dirty="0">
                <a:solidFill>
                  <a:srgbClr val="000000"/>
                </a:solidFill>
                <a:latin typeface="Calibri" panose="020F0702030404030204" pitchFamily="34" charset="0"/>
                <a:ea typeface="等线" panose="02010600030101010101" pitchFamily="2" charset="-122"/>
              </a:rPr>
              <a:t>如何看一篇论文</a:t>
            </a:r>
            <a:r>
              <a:rPr kumimoji="0" lang="en-US" altLang="zh-CN" sz="2000" b="1" dirty="0">
                <a:solidFill>
                  <a:srgbClr val="000000"/>
                </a:solidFill>
                <a:latin typeface="Calibri" panose="020F0702030404030204" pitchFamily="34" charset="0"/>
                <a:ea typeface="等线" panose="02010600030101010101" pitchFamily="2" charset="-122"/>
              </a:rPr>
              <a:t>/</a:t>
            </a:r>
            <a:r>
              <a:rPr kumimoji="0" lang="zh-CN" altLang="en-US" sz="2000" b="1" dirty="0">
                <a:solidFill>
                  <a:srgbClr val="000000"/>
                </a:solidFill>
                <a:latin typeface="Calibri" panose="020F0702030404030204" pitchFamily="34" charset="0"/>
                <a:ea typeface="等线" panose="02010600030101010101" pitchFamily="2" charset="-122"/>
              </a:rPr>
              <a:t>专利</a:t>
            </a:r>
            <a:endParaRPr kumimoji="0" lang="en-US" altLang="zh-CN" sz="2000" b="1" dirty="0">
              <a:solidFill>
                <a:srgbClr val="000000"/>
              </a:solidFill>
              <a:latin typeface="Calibri" panose="020F0702030404030204" pitchFamily="34" charset="0"/>
              <a:ea typeface="等线" panose="02010600030101010101" pitchFamily="2" charset="-122"/>
            </a:endParaRPr>
          </a:p>
        </p:txBody>
      </p:sp>
      <p:sp>
        <p:nvSpPr>
          <p:cNvPr id="5" name="矩形 4"/>
          <p:cNvSpPr/>
          <p:nvPr/>
        </p:nvSpPr>
        <p:spPr>
          <a:xfrm>
            <a:off x="3671999" y="1569822"/>
            <a:ext cx="2376264" cy="523220"/>
          </a:xfrm>
          <a:prstGeom prst="rect">
            <a:avLst/>
          </a:prstGeom>
        </p:spPr>
        <p:txBody>
          <a:bodyPr wrap="square">
            <a:spAutoFit/>
          </a:bodyPr>
          <a:lstStyle/>
          <a:p>
            <a:pPr algn="ctr" defTabSz="457200" eaLnBrk="1" fontAlgn="auto" hangingPunct="1">
              <a:spcBef>
                <a:spcPts val="0"/>
              </a:spcBef>
              <a:spcAft>
                <a:spcPts val="0"/>
              </a:spcAft>
              <a:defRPr/>
            </a:pPr>
            <a:r>
              <a:rPr kumimoji="0" lang="zh-CN" altLang="en-US" sz="2800" dirty="0">
                <a:solidFill>
                  <a:prstClr val="black"/>
                </a:solidFill>
                <a:latin typeface="Calibri" panose="020F0702030404030204"/>
                <a:ea typeface="等线" panose="02010600030101010101" pitchFamily="2" charset="-122"/>
              </a:rPr>
              <a:t>架构美学欣赏</a:t>
            </a:r>
            <a:endParaRPr kumimoji="0" lang="en-US" altLang="zh-CN" sz="2800" dirty="0">
              <a:solidFill>
                <a:prstClr val="black"/>
              </a:solidFill>
              <a:latin typeface="Calibri" panose="020F0702030404030204"/>
              <a:ea typeface="等线" panose="02010600030101010101" pitchFamily="2" charset="-122"/>
            </a:endParaRPr>
          </a:p>
        </p:txBody>
      </p:sp>
      <p:pic>
        <p:nvPicPr>
          <p:cNvPr id="3" name="图片 2">
            <a:extLst>
              <a:ext uri="{FF2B5EF4-FFF2-40B4-BE49-F238E27FC236}">
                <a16:creationId xmlns:a16="http://schemas.microsoft.com/office/drawing/2014/main" id="{F7EA68A8-4434-4BCB-80F8-02B642A941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872" y="2093042"/>
            <a:ext cx="3060241" cy="4411973"/>
          </a:xfrm>
          <a:prstGeom prst="rect">
            <a:avLst/>
          </a:prstGeom>
        </p:spPr>
      </p:pic>
    </p:spTree>
    <p:extLst>
      <p:ext uri="{BB962C8B-B14F-4D97-AF65-F5344CB8AC3E}">
        <p14:creationId xmlns:p14="http://schemas.microsoft.com/office/powerpoint/2010/main" val="2878636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9401A529-B3E0-4659-9AAF-72694E0876D6}" type="slidenum">
              <a:rPr kumimoji="0" lang="en-US" altLang="zh-CN" sz="2000" smtClean="0"/>
              <a:t>13</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cxnSp>
        <p:nvCxnSpPr>
          <p:cNvPr id="13317" name="直接连接符 3"/>
          <p:cNvCxnSpPr>
            <a:cxnSpLocks noChangeShapeType="1"/>
          </p:cNvCxnSpPr>
          <p:nvPr/>
        </p:nvCxnSpPr>
        <p:spPr bwMode="auto">
          <a:xfrm>
            <a:off x="1547813" y="6732588"/>
            <a:ext cx="7272337" cy="0"/>
          </a:xfrm>
          <a:prstGeom prst="line">
            <a:avLst/>
          </a:prstGeom>
          <a:noFill/>
          <a:ln w="28575" algn="ctr">
            <a:solidFill>
              <a:srgbClr val="000000"/>
            </a:solidFill>
            <a:miter lim="800000"/>
          </a:ln>
          <a:extLst>
            <a:ext uri="{909E8E84-426E-40DD-AFC4-6F175D3DCCD1}">
              <a14:hiddenFill xmlns:a14="http://schemas.microsoft.com/office/drawing/2010/main">
                <a:noFill/>
              </a14:hiddenFill>
            </a:ext>
          </a:extLst>
        </p:spPr>
      </p:cxnSp>
      <p:sp>
        <p:nvSpPr>
          <p:cNvPr id="13318" name="矩形 4"/>
          <p:cNvSpPr>
            <a:spLocks noChangeArrowheads="1"/>
          </p:cNvSpPr>
          <p:nvPr/>
        </p:nvSpPr>
        <p:spPr bwMode="auto">
          <a:xfrm>
            <a:off x="827088" y="981075"/>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1. </a:t>
            </a:r>
            <a:r>
              <a:rPr kumimoji="0" lang="zh-CN" altLang="en-US" sz="2000" b="1">
                <a:solidFill>
                  <a:srgbClr val="000000"/>
                </a:solidFill>
                <a:latin typeface="Calibri" panose="020F0702030404030204" pitchFamily="34" charset="0"/>
                <a:ea typeface="等线" panose="02010600030101010101" pitchFamily="2" charset="-122"/>
              </a:rPr>
              <a:t>什么是综述报告</a:t>
            </a:r>
            <a:endParaRPr kumimoji="0" lang="en-US" altLang="zh-CN" sz="2000" b="1">
              <a:solidFill>
                <a:srgbClr val="000000"/>
              </a:solidFill>
              <a:latin typeface="Calibri" panose="020F0702030404030204" pitchFamily="34" charset="0"/>
              <a:ea typeface="等线" panose="02010600030101010101" pitchFamily="2" charset="-122"/>
            </a:endParaRPr>
          </a:p>
        </p:txBody>
      </p:sp>
      <p:sp>
        <p:nvSpPr>
          <p:cNvPr id="7" name="矩形 6"/>
          <p:cNvSpPr/>
          <p:nvPr/>
        </p:nvSpPr>
        <p:spPr>
          <a:xfrm>
            <a:off x="3491880" y="1527564"/>
            <a:ext cx="2417762" cy="5040312"/>
          </a:xfrm>
          <a:prstGeom prst="rect">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报道某领域综合进展的文献</a:t>
            </a: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一般不需要</a:t>
            </a: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原创研究</a:t>
            </a: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注重体系性总结</a:t>
            </a: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为科研工作者们提供一揽子的参考</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课堂练习</a:t>
            </a:r>
          </a:p>
        </p:txBody>
      </p:sp>
      <p:sp>
        <p:nvSpPr>
          <p:cNvPr id="4" name="内容占位符 3"/>
          <p:cNvSpPr>
            <a:spLocks noGrp="1"/>
          </p:cNvSpPr>
          <p:nvPr>
            <p:ph idx="1"/>
          </p:nvPr>
        </p:nvSpPr>
        <p:spPr>
          <a:xfrm>
            <a:off x="1042988" y="981075"/>
            <a:ext cx="8101012" cy="5327650"/>
          </a:xfrm>
        </p:spPr>
        <p:txBody>
          <a:bodyPr/>
          <a:lstStyle/>
          <a:p>
            <a:r>
              <a:rPr lang="zh-CN" altLang="en-US" sz="2800" dirty="0"/>
              <a:t>快速阅读一篇中文综述</a:t>
            </a:r>
            <a:endParaRPr lang="en-US" altLang="zh-CN" sz="2800" dirty="0"/>
          </a:p>
          <a:p>
            <a:endParaRPr lang="en-US" altLang="zh-CN" sz="2800" dirty="0"/>
          </a:p>
          <a:p>
            <a:r>
              <a:rPr lang="zh-CN" altLang="en-US" sz="2800" dirty="0">
                <a:hlinkClick r:id="rId2"/>
              </a:rPr>
              <a:t>基于深度学习的数字病理图像分割综述与展望</a:t>
            </a:r>
            <a:endParaRPr lang="zh-CN" altLang="en-US" sz="2800" dirty="0"/>
          </a:p>
          <a:p>
            <a:r>
              <a:rPr lang="zh-CN" altLang="en-US" sz="2800" dirty="0"/>
              <a:t>（</a:t>
            </a:r>
            <a:r>
              <a:rPr lang="zh-CN" altLang="en-US" sz="2800" dirty="0">
                <a:sym typeface="+mn-ea"/>
              </a:rPr>
              <a:t>文件</a:t>
            </a:r>
            <a:r>
              <a:rPr lang="en-US" altLang="zh-CN" sz="2800" dirty="0">
                <a:sym typeface="+mn-ea"/>
              </a:rPr>
              <a:t>pdf</a:t>
            </a:r>
            <a:r>
              <a:rPr lang="zh-CN" altLang="en-US" sz="2800" dirty="0">
                <a:sym typeface="+mn-ea"/>
              </a:rPr>
              <a:t>见</a:t>
            </a:r>
            <a:r>
              <a:rPr lang="en-US" sz="2800" b="1" i="0" u="none" strike="noStrike" dirty="0">
                <a:effectLst/>
                <a:latin typeface="-apple-system"/>
              </a:rPr>
              <a:t>https://github.com/jinqijinqi/CompositionAndCommunication</a:t>
            </a:r>
            <a:r>
              <a:rPr lang="zh-CN" altLang="en-US" sz="2800" dirty="0"/>
              <a:t>）</a:t>
            </a:r>
          </a:p>
        </p:txBody>
      </p:sp>
      <p:sp>
        <p:nvSpPr>
          <p:cNvPr id="2" name="灯片编号占位符 1"/>
          <p:cNvSpPr>
            <a:spLocks noGrp="1"/>
          </p:cNvSpPr>
          <p:nvPr>
            <p:ph type="sldNum" sz="quarter" idx="12"/>
          </p:nvPr>
        </p:nvSpPr>
        <p:spPr/>
        <p:txBody>
          <a:bodyPr/>
          <a:lstStyle/>
          <a:p>
            <a:pPr>
              <a:defRPr/>
            </a:pPr>
            <a:fld id="{669F32EB-EB52-496C-8041-1CB6674F8A2C}" type="slidenum">
              <a:rPr lang="en-US" altLang="zh-CN"/>
              <a:t>14</a:t>
            </a:fld>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1A40F92C-60FD-48F4-8F10-5181D8C1EF68}" type="slidenum">
              <a:rPr kumimoji="0" lang="en-US" altLang="zh-CN" sz="2000" smtClean="0"/>
              <a:t>15</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4" name="矩形 3"/>
          <p:cNvSpPr/>
          <p:nvPr/>
        </p:nvSpPr>
        <p:spPr>
          <a:xfrm>
            <a:off x="827088" y="1484313"/>
            <a:ext cx="1441450" cy="5040312"/>
          </a:xfrm>
          <a:prstGeom prst="rect">
            <a:avLst/>
          </a:prstGeom>
          <a:solidFill>
            <a:srgbClr val="0070C0"/>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流程</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要求</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请统一</a:t>
            </a:r>
          </a:p>
        </p:txBody>
      </p:sp>
      <p:sp>
        <p:nvSpPr>
          <p:cNvPr id="15365" name="矩形 4"/>
          <p:cNvSpPr>
            <a:spLocks noChangeArrowheads="1"/>
          </p:cNvSpPr>
          <p:nvPr/>
        </p:nvSpPr>
        <p:spPr bwMode="auto">
          <a:xfrm>
            <a:off x="827088" y="912813"/>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2. </a:t>
            </a:r>
            <a:r>
              <a:rPr kumimoji="0" lang="zh-CN" altLang="en-US" sz="2000" b="1">
                <a:solidFill>
                  <a:srgbClr val="000000"/>
                </a:solidFill>
                <a:latin typeface="Calibri" panose="020F0702030404030204" pitchFamily="34" charset="0"/>
                <a:ea typeface="等线" panose="02010600030101010101" pitchFamily="2" charset="-122"/>
              </a:rPr>
              <a:t>我们要求的综述报告长什么样？</a:t>
            </a:r>
            <a:r>
              <a:rPr kumimoji="0" lang="zh-CN" altLang="en-US" sz="2000" b="1">
                <a:solidFill>
                  <a:srgbClr val="0070C0"/>
                </a:solidFill>
                <a:latin typeface="Calibri" panose="020F0702030404030204" pitchFamily="34" charset="0"/>
                <a:ea typeface="等线" panose="02010600030101010101" pitchFamily="2" charset="-122"/>
              </a:rPr>
              <a:t>流程要求</a:t>
            </a:r>
            <a:endParaRPr kumimoji="0" lang="en-US" altLang="zh-CN" sz="2000" b="1">
              <a:solidFill>
                <a:srgbClr val="0070C0"/>
              </a:solidFill>
              <a:latin typeface="Calibri" panose="020F0702030404030204" pitchFamily="34" charset="0"/>
              <a:ea typeface="等线" panose="02010600030101010101" pitchFamily="2" charset="-122"/>
            </a:endParaRPr>
          </a:p>
        </p:txBody>
      </p:sp>
      <p:sp>
        <p:nvSpPr>
          <p:cNvPr id="6" name="矩形 5"/>
          <p:cNvSpPr/>
          <p:nvPr/>
        </p:nvSpPr>
        <p:spPr>
          <a:xfrm>
            <a:off x="2339975" y="1489075"/>
            <a:ext cx="5133975" cy="5078413"/>
          </a:xfrm>
          <a:prstGeom prst="rect">
            <a:avLst/>
          </a:prstGeom>
        </p:spPr>
        <p:txBody>
          <a:bodyPr>
            <a:spAutoFit/>
          </a:bodyPr>
          <a:lstStyle/>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标题</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作者和作者单位</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摘要（</a:t>
            </a:r>
            <a:r>
              <a:rPr kumimoji="0" lang="en-US" altLang="zh-CN" sz="1800" dirty="0">
                <a:solidFill>
                  <a:prstClr val="black"/>
                </a:solidFill>
                <a:latin typeface="Calibri" panose="020F0702030404030204"/>
                <a:ea typeface="等线" panose="02010600030101010101" pitchFamily="2" charset="-122"/>
              </a:rPr>
              <a:t>150</a:t>
            </a:r>
            <a:r>
              <a:rPr kumimoji="0" lang="zh-CN" altLang="en-US" sz="1800" dirty="0">
                <a:solidFill>
                  <a:prstClr val="black"/>
                </a:solidFill>
                <a:latin typeface="Calibri" panose="020F0702030404030204"/>
                <a:ea typeface="等线" panose="02010600030101010101" pitchFamily="2" charset="-122"/>
              </a:rPr>
              <a:t>字左右）</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关键词（</a:t>
            </a:r>
            <a:r>
              <a:rPr kumimoji="0" lang="en-US" altLang="zh-CN" sz="1800" dirty="0">
                <a:solidFill>
                  <a:prstClr val="black"/>
                </a:solidFill>
                <a:latin typeface="Calibri" panose="020F0702030404030204"/>
                <a:ea typeface="等线" panose="02010600030101010101" pitchFamily="2" charset="-122"/>
              </a:rPr>
              <a:t>4~5</a:t>
            </a:r>
            <a:r>
              <a:rPr kumimoji="0" lang="zh-CN" altLang="en-US" sz="1800" dirty="0">
                <a:solidFill>
                  <a:prstClr val="black"/>
                </a:solidFill>
                <a:latin typeface="Calibri" panose="020F0702030404030204"/>
                <a:ea typeface="等线" panose="02010600030101010101" pitchFamily="2" charset="-122"/>
              </a:rPr>
              <a:t>个关键词）</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英文标题</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英文摘要</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英文关键词</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引言</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子标题</a:t>
            </a:r>
            <a:r>
              <a:rPr kumimoji="0" lang="en-US" altLang="zh-CN" sz="1800" dirty="0">
                <a:solidFill>
                  <a:prstClr val="black"/>
                </a:solidFill>
                <a:latin typeface="Calibri" panose="020F0702030404030204"/>
                <a:ea typeface="等线" panose="02010600030101010101" pitchFamily="2" charset="-122"/>
              </a:rPr>
              <a:t>1</a:t>
            </a: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子标题</a:t>
            </a:r>
            <a:r>
              <a:rPr kumimoji="0" lang="en-US" altLang="zh-CN" sz="1800" dirty="0">
                <a:solidFill>
                  <a:prstClr val="black"/>
                </a:solidFill>
                <a:latin typeface="Calibri" panose="020F0702030404030204"/>
                <a:ea typeface="等线" panose="02010600030101010101" pitchFamily="2" charset="-122"/>
              </a:rPr>
              <a:t>2</a:t>
            </a: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结论</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参考文献（不少于</a:t>
            </a:r>
            <a:r>
              <a:rPr kumimoji="0" lang="en-US" altLang="zh-CN" sz="1800" dirty="0">
                <a:solidFill>
                  <a:prstClr val="black"/>
                </a:solidFill>
                <a:latin typeface="Calibri" panose="020F0702030404030204"/>
                <a:ea typeface="等线" panose="02010600030101010101" pitchFamily="2" charset="-122"/>
              </a:rPr>
              <a:t>10</a:t>
            </a:r>
            <a:r>
              <a:rPr kumimoji="0" lang="zh-CN" altLang="en-US" sz="1800" dirty="0">
                <a:solidFill>
                  <a:prstClr val="black"/>
                </a:solidFill>
                <a:latin typeface="Calibri" panose="020F0702030404030204"/>
                <a:ea typeface="等线" panose="02010600030101010101" pitchFamily="2" charset="-122"/>
              </a:rPr>
              <a:t>篇）</a:t>
            </a:r>
            <a:endParaRPr kumimoji="0" lang="en-US" altLang="zh-CN" sz="1800" dirty="0">
              <a:solidFill>
                <a:prstClr val="black"/>
              </a:solidFill>
              <a:latin typeface="Calibri" panose="020F0702030404030204"/>
              <a:ea typeface="等线" panose="02010600030101010101" pitchFamily="2" charset="-122"/>
            </a:endParaRPr>
          </a:p>
        </p:txBody>
      </p:sp>
      <p:sp>
        <p:nvSpPr>
          <p:cNvPr id="7" name="右大括号 6"/>
          <p:cNvSpPr/>
          <p:nvPr/>
        </p:nvSpPr>
        <p:spPr>
          <a:xfrm>
            <a:off x="5145088" y="1469073"/>
            <a:ext cx="287337" cy="2163762"/>
          </a:xfrm>
          <a:prstGeom prst="rightBrace">
            <a:avLst/>
          </a:prstGeom>
          <a:noFill/>
          <a:ln w="28575" cap="flat" cmpd="sng" algn="ctr">
            <a:solidFill>
              <a:sysClr val="windowText" lastClr="000000"/>
            </a:solidFill>
            <a:prstDash val="solid"/>
            <a:miter lim="800000"/>
          </a:ln>
          <a:effectLst/>
        </p:spPr>
        <p:txBody>
          <a:bodyPr anchor="ctr"/>
          <a:lstStyle/>
          <a:p>
            <a:pPr algn="ctr" defTabSz="457200" eaLnBrk="1" fontAlgn="auto" hangingPunct="1">
              <a:spcBef>
                <a:spcPts val="0"/>
              </a:spcBef>
              <a:spcAft>
                <a:spcPts val="0"/>
              </a:spcAft>
              <a:defRPr/>
            </a:pPr>
            <a:endParaRPr kumimoji="0" lang="zh-CN" altLang="en-US" sz="1800" kern="0">
              <a:solidFill>
                <a:prstClr val="black"/>
              </a:solidFill>
              <a:latin typeface="Calibri" panose="020F0702030404030204"/>
              <a:ea typeface="等线" panose="02010600030101010101" pitchFamily="2" charset="-122"/>
            </a:endParaRPr>
          </a:p>
        </p:txBody>
      </p:sp>
      <p:sp>
        <p:nvSpPr>
          <p:cNvPr id="8" name="右大括号 7"/>
          <p:cNvSpPr/>
          <p:nvPr/>
        </p:nvSpPr>
        <p:spPr>
          <a:xfrm>
            <a:off x="3730625" y="4360863"/>
            <a:ext cx="287338" cy="944562"/>
          </a:xfrm>
          <a:prstGeom prst="rightBrace">
            <a:avLst/>
          </a:prstGeom>
          <a:noFill/>
          <a:ln w="28575" cap="flat" cmpd="sng" algn="ctr">
            <a:solidFill>
              <a:srgbClr val="0070C0"/>
            </a:solidFill>
            <a:prstDash val="solid"/>
            <a:miter lim="800000"/>
          </a:ln>
          <a:effectLst/>
        </p:spPr>
        <p:txBody>
          <a:bodyPr anchor="ctr"/>
          <a:lstStyle/>
          <a:p>
            <a:pPr algn="ctr" defTabSz="457200" eaLnBrk="1" fontAlgn="auto" hangingPunct="1">
              <a:spcBef>
                <a:spcPts val="0"/>
              </a:spcBef>
              <a:spcAft>
                <a:spcPts val="0"/>
              </a:spcAft>
              <a:defRPr/>
            </a:pPr>
            <a:endParaRPr kumimoji="0" lang="zh-CN" altLang="en-US" sz="1800" kern="0">
              <a:solidFill>
                <a:prstClr val="black"/>
              </a:solidFill>
              <a:latin typeface="Calibri" panose="020F0702030404030204"/>
              <a:ea typeface="等线" panose="02010600030101010101" pitchFamily="2" charset="-122"/>
            </a:endParaRPr>
          </a:p>
        </p:txBody>
      </p:sp>
      <p:sp>
        <p:nvSpPr>
          <p:cNvPr id="15369" name="矩形 9"/>
          <p:cNvSpPr>
            <a:spLocks noChangeArrowheads="1"/>
          </p:cNvSpPr>
          <p:nvPr/>
        </p:nvSpPr>
        <p:spPr bwMode="auto">
          <a:xfrm>
            <a:off x="4140200" y="4510088"/>
            <a:ext cx="647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a:solidFill>
                  <a:srgbClr val="0070C0"/>
                </a:solidFill>
                <a:latin typeface="Calibri" panose="020F0702030404030204" pitchFamily="34" charset="0"/>
                <a:ea typeface="等线" panose="02010600030101010101" pitchFamily="2" charset="-122"/>
              </a:rPr>
              <a:t>图文</a:t>
            </a:r>
            <a:endParaRPr kumimoji="0" lang="en-US" altLang="zh-CN" sz="1800">
              <a:solidFill>
                <a:srgbClr val="0070C0"/>
              </a:solidFill>
              <a:latin typeface="Calibri" panose="020F0702030404030204" pitchFamily="34" charset="0"/>
              <a:ea typeface="等线" panose="02010600030101010101" pitchFamily="2" charset="-122"/>
            </a:endParaRPr>
          </a:p>
          <a:p>
            <a:pPr eaLnBrk="1" hangingPunct="1">
              <a:spcBef>
                <a:spcPct val="0"/>
              </a:spcBef>
              <a:buFontTx/>
              <a:buNone/>
            </a:pPr>
            <a:r>
              <a:rPr kumimoji="0" lang="zh-CN" altLang="en-US" sz="1800">
                <a:solidFill>
                  <a:srgbClr val="0070C0"/>
                </a:solidFill>
                <a:latin typeface="Calibri" panose="020F0702030404030204" pitchFamily="34" charset="0"/>
                <a:ea typeface="等线" panose="02010600030101010101" pitchFamily="2" charset="-122"/>
              </a:rPr>
              <a:t>并茂</a:t>
            </a:r>
            <a:endParaRPr kumimoji="0" lang="en-US" altLang="zh-CN" sz="1800">
              <a:solidFill>
                <a:srgbClr val="0070C0"/>
              </a:solidFill>
              <a:latin typeface="Calibri" panose="020F0702030404030204" pitchFamily="34" charset="0"/>
              <a:ea typeface="等线" panose="02010600030101010101" pitchFamily="2" charset="-122"/>
            </a:endParaRPr>
          </a:p>
        </p:txBody>
      </p:sp>
      <p:sp>
        <p:nvSpPr>
          <p:cNvPr id="11" name="右大括号 10"/>
          <p:cNvSpPr/>
          <p:nvPr/>
        </p:nvSpPr>
        <p:spPr>
          <a:xfrm>
            <a:off x="5145088" y="3956050"/>
            <a:ext cx="287337" cy="1997075"/>
          </a:xfrm>
          <a:prstGeom prst="rightBrace">
            <a:avLst/>
          </a:prstGeom>
          <a:noFill/>
          <a:ln w="28575" cap="flat" cmpd="sng" algn="ctr">
            <a:solidFill>
              <a:sysClr val="windowText" lastClr="000000"/>
            </a:solidFill>
            <a:prstDash val="solid"/>
            <a:miter lim="800000"/>
          </a:ln>
          <a:effectLst/>
        </p:spPr>
        <p:txBody>
          <a:bodyPr anchor="ctr"/>
          <a:lstStyle/>
          <a:p>
            <a:pPr algn="ctr" defTabSz="457200" eaLnBrk="1" fontAlgn="auto" hangingPunct="1">
              <a:spcBef>
                <a:spcPts val="0"/>
              </a:spcBef>
              <a:spcAft>
                <a:spcPts val="0"/>
              </a:spcAft>
              <a:defRPr/>
            </a:pPr>
            <a:endParaRPr kumimoji="0" lang="zh-CN" altLang="en-US" sz="1800" kern="0">
              <a:solidFill>
                <a:prstClr val="black"/>
              </a:solidFill>
              <a:latin typeface="Calibri" panose="020F0702030404030204"/>
              <a:ea typeface="等线" panose="02010600030101010101" pitchFamily="2" charset="-122"/>
            </a:endParaRPr>
          </a:p>
        </p:txBody>
      </p:sp>
      <p:sp>
        <p:nvSpPr>
          <p:cNvPr id="15371" name="矩形 11"/>
          <p:cNvSpPr>
            <a:spLocks noChangeArrowheads="1"/>
          </p:cNvSpPr>
          <p:nvPr/>
        </p:nvSpPr>
        <p:spPr bwMode="auto">
          <a:xfrm>
            <a:off x="5581650" y="4791075"/>
            <a:ext cx="2500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正文（不少于</a:t>
            </a:r>
            <a:r>
              <a:rPr kumimoji="0" lang="en-US" altLang="zh-CN" sz="1800">
                <a:solidFill>
                  <a:srgbClr val="000000"/>
                </a:solidFill>
                <a:latin typeface="Calibri" panose="020F0702030404030204" pitchFamily="34" charset="0"/>
                <a:ea typeface="等线" panose="02010600030101010101" pitchFamily="2" charset="-122"/>
              </a:rPr>
              <a:t>2000</a:t>
            </a:r>
            <a:r>
              <a:rPr kumimoji="0" lang="zh-CN" altLang="en-US" sz="1800">
                <a:solidFill>
                  <a:srgbClr val="000000"/>
                </a:solidFill>
                <a:latin typeface="Calibri" panose="020F0702030404030204" pitchFamily="34" charset="0"/>
                <a:ea typeface="等线" panose="02010600030101010101" pitchFamily="2" charset="-122"/>
              </a:rPr>
              <a:t>字）</a:t>
            </a:r>
            <a:endParaRPr kumimoji="0" lang="en-US" altLang="zh-CN" sz="1800">
              <a:solidFill>
                <a:srgbClr val="000000"/>
              </a:solidFill>
              <a:latin typeface="Calibri" panose="020F0702030404030204" pitchFamily="34" charset="0"/>
              <a:ea typeface="等线" panose="02010600030101010101" pitchFamily="2" charset="-122"/>
            </a:endParaRPr>
          </a:p>
        </p:txBody>
      </p:sp>
      <p:sp>
        <p:nvSpPr>
          <p:cNvPr id="15372" name="矩形 12"/>
          <p:cNvSpPr>
            <a:spLocks noChangeArrowheads="1"/>
          </p:cNvSpPr>
          <p:nvPr/>
        </p:nvSpPr>
        <p:spPr bwMode="auto">
          <a:xfrm>
            <a:off x="5580063" y="2352675"/>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抬头</a:t>
            </a:r>
            <a:endParaRPr kumimoji="0" lang="en-US" altLang="zh-CN" sz="1800">
              <a:solidFill>
                <a:srgbClr val="000000"/>
              </a:solidFill>
              <a:latin typeface="Calibri" panose="020F0702030404030204" pitchFamily="34" charset="0"/>
              <a:ea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linds(horizontal)">
                                      <p:cBhvr>
                                        <p:cTn id="10" dur="500"/>
                                        <p:tgtEl>
                                          <p:spTgt spid="6">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blinds(horizontal)">
                                      <p:cBhvr>
                                        <p:cTn id="13" dur="500"/>
                                        <p:tgtEl>
                                          <p:spTgt spid="6">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blinds(horizontal)">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blinds(horizontal)">
                                      <p:cBhvr>
                                        <p:cTn id="21" dur="500"/>
                                        <p:tgtEl>
                                          <p:spTgt spid="6">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blinds(horizontal)">
                                      <p:cBhvr>
                                        <p:cTn id="24" dur="500"/>
                                        <p:tgtEl>
                                          <p:spTgt spid="6">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blinds(horizontal)">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5372"/>
                                        </p:tgtEl>
                                        <p:attrNameLst>
                                          <p:attrName>style.visibility</p:attrName>
                                        </p:attrNameLst>
                                      </p:cBhvr>
                                      <p:to>
                                        <p:strVal val="visible"/>
                                      </p:to>
                                    </p:set>
                                    <p:anim calcmode="lin" valueType="num">
                                      <p:cBhvr additive="base">
                                        <p:cTn id="32" dur="500" fill="hold"/>
                                        <p:tgtEl>
                                          <p:spTgt spid="15372"/>
                                        </p:tgtEl>
                                        <p:attrNameLst>
                                          <p:attrName>ppt_x</p:attrName>
                                        </p:attrNameLst>
                                      </p:cBhvr>
                                      <p:tavLst>
                                        <p:tav tm="0">
                                          <p:val>
                                            <p:strVal val="#ppt_x"/>
                                          </p:val>
                                        </p:tav>
                                        <p:tav tm="100000">
                                          <p:val>
                                            <p:strVal val="#ppt_x"/>
                                          </p:val>
                                        </p:tav>
                                      </p:tavLst>
                                    </p:anim>
                                    <p:anim calcmode="lin" valueType="num">
                                      <p:cBhvr additive="base">
                                        <p:cTn id="33" dur="500" fill="hold"/>
                                        <p:tgtEl>
                                          <p:spTgt spid="1537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
                                            <p:txEl>
                                              <p:pRg st="10" end="10"/>
                                            </p:txEl>
                                          </p:spTgt>
                                        </p:tgtEl>
                                        <p:attrNameLst>
                                          <p:attrName>style.visibility</p:attrName>
                                        </p:attrNameLst>
                                      </p:cBhvr>
                                      <p:to>
                                        <p:strVal val="visible"/>
                                      </p:to>
                                    </p:set>
                                    <p:animEffect transition="in" filter="blinds(horizontal)">
                                      <p:cBhvr>
                                        <p:cTn id="42" dur="500"/>
                                        <p:tgtEl>
                                          <p:spTgt spid="6">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animEffect transition="in" filter="blinds(horizontal)">
                                      <p:cBhvr>
                                        <p:cTn id="47" dur="500"/>
                                        <p:tgtEl>
                                          <p:spTgt spid="6">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
                                            <p:txEl>
                                              <p:pRg st="12" end="12"/>
                                            </p:txEl>
                                          </p:spTgt>
                                        </p:tgtEl>
                                        <p:attrNameLst>
                                          <p:attrName>style.visibility</p:attrName>
                                        </p:attrNameLst>
                                      </p:cBhvr>
                                      <p:to>
                                        <p:strVal val="visible"/>
                                      </p:to>
                                    </p:set>
                                    <p:animEffect transition="in" filter="blinds(horizontal)">
                                      <p:cBhvr>
                                        <p:cTn id="52" dur="500"/>
                                        <p:tgtEl>
                                          <p:spTgt spid="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
                                            <p:txEl>
                                              <p:pRg st="13" end="13"/>
                                            </p:txEl>
                                          </p:spTgt>
                                        </p:tgtEl>
                                        <p:attrNameLst>
                                          <p:attrName>style.visibility</p:attrName>
                                        </p:attrNameLst>
                                      </p:cBhvr>
                                      <p:to>
                                        <p:strVal val="visible"/>
                                      </p:to>
                                    </p:set>
                                    <p:animEffect transition="in" filter="blinds(horizontal)">
                                      <p:cBhvr>
                                        <p:cTn id="57" dur="500"/>
                                        <p:tgtEl>
                                          <p:spTgt spid="6">
                                            <p:txEl>
                                              <p:pRg st="13" end="1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6">
                                            <p:txEl>
                                              <p:pRg st="15" end="15"/>
                                            </p:txEl>
                                          </p:spTgt>
                                        </p:tgtEl>
                                        <p:attrNameLst>
                                          <p:attrName>style.visibility</p:attrName>
                                        </p:attrNameLst>
                                      </p:cBhvr>
                                      <p:to>
                                        <p:strVal val="visible"/>
                                      </p:to>
                                    </p:set>
                                    <p:animEffect transition="in" filter="blinds(horizontal)">
                                      <p:cBhvr>
                                        <p:cTn id="62" dur="500"/>
                                        <p:tgtEl>
                                          <p:spTgt spid="6">
                                            <p:txEl>
                                              <p:pRg st="15" end="1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6">
                                            <p:txEl>
                                              <p:pRg st="17" end="17"/>
                                            </p:txEl>
                                          </p:spTgt>
                                        </p:tgtEl>
                                        <p:attrNameLst>
                                          <p:attrName>style.visibility</p:attrName>
                                        </p:attrNameLst>
                                      </p:cBhvr>
                                      <p:to>
                                        <p:strVal val="visible"/>
                                      </p:to>
                                    </p:set>
                                    <p:animEffect transition="in" filter="blinds(horizontal)">
                                      <p:cBhvr>
                                        <p:cTn id="67" dur="500"/>
                                        <p:tgtEl>
                                          <p:spTgt spid="6">
                                            <p:txEl>
                                              <p:pRg st="17" end="17"/>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15369"/>
                                        </p:tgtEl>
                                        <p:attrNameLst>
                                          <p:attrName>style.visibility</p:attrName>
                                        </p:attrNameLst>
                                      </p:cBhvr>
                                      <p:to>
                                        <p:strVal val="visible"/>
                                      </p:to>
                                    </p:set>
                                    <p:anim calcmode="lin" valueType="num">
                                      <p:cBhvr additive="base">
                                        <p:cTn id="72" dur="500" fill="hold"/>
                                        <p:tgtEl>
                                          <p:spTgt spid="15369"/>
                                        </p:tgtEl>
                                        <p:attrNameLst>
                                          <p:attrName>ppt_x</p:attrName>
                                        </p:attrNameLst>
                                      </p:cBhvr>
                                      <p:tavLst>
                                        <p:tav tm="0">
                                          <p:val>
                                            <p:strVal val="#ppt_x"/>
                                          </p:val>
                                        </p:tav>
                                        <p:tav tm="100000">
                                          <p:val>
                                            <p:strVal val="#ppt_x"/>
                                          </p:val>
                                        </p:tav>
                                      </p:tavLst>
                                    </p:anim>
                                    <p:anim calcmode="lin" valueType="num">
                                      <p:cBhvr additive="base">
                                        <p:cTn id="73" dur="500" fill="hold"/>
                                        <p:tgtEl>
                                          <p:spTgt spid="15369"/>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8"/>
                                        </p:tgtEl>
                                        <p:attrNameLst>
                                          <p:attrName>style.visibility</p:attrName>
                                        </p:attrNameLst>
                                      </p:cBhvr>
                                      <p:to>
                                        <p:strVal val="visible"/>
                                      </p:to>
                                    </p:set>
                                    <p:anim calcmode="lin" valueType="num">
                                      <p:cBhvr additive="base">
                                        <p:cTn id="76" dur="500" fill="hold"/>
                                        <p:tgtEl>
                                          <p:spTgt spid="8"/>
                                        </p:tgtEl>
                                        <p:attrNameLst>
                                          <p:attrName>ppt_x</p:attrName>
                                        </p:attrNameLst>
                                      </p:cBhvr>
                                      <p:tavLst>
                                        <p:tav tm="0">
                                          <p:val>
                                            <p:strVal val="#ppt_x"/>
                                          </p:val>
                                        </p:tav>
                                        <p:tav tm="100000">
                                          <p:val>
                                            <p:strVal val="#ppt_x"/>
                                          </p:val>
                                        </p:tav>
                                      </p:tavLst>
                                    </p:anim>
                                    <p:anim calcmode="lin" valueType="num">
                                      <p:cBhvr additive="base">
                                        <p:cTn id="77" dur="500" fill="hold"/>
                                        <p:tgtEl>
                                          <p:spTgt spid="8"/>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 calcmode="lin" valueType="num">
                                      <p:cBhvr additive="base">
                                        <p:cTn id="80" dur="500" fill="hold"/>
                                        <p:tgtEl>
                                          <p:spTgt spid="11"/>
                                        </p:tgtEl>
                                        <p:attrNameLst>
                                          <p:attrName>ppt_x</p:attrName>
                                        </p:attrNameLst>
                                      </p:cBhvr>
                                      <p:tavLst>
                                        <p:tav tm="0">
                                          <p:val>
                                            <p:strVal val="#ppt_x"/>
                                          </p:val>
                                        </p:tav>
                                        <p:tav tm="100000">
                                          <p:val>
                                            <p:strVal val="#ppt_x"/>
                                          </p:val>
                                        </p:tav>
                                      </p:tavLst>
                                    </p:anim>
                                    <p:anim calcmode="lin" valueType="num">
                                      <p:cBhvr additive="base">
                                        <p:cTn id="81" dur="500" fill="hold"/>
                                        <p:tgtEl>
                                          <p:spTgt spid="11"/>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15371"/>
                                        </p:tgtEl>
                                        <p:attrNameLst>
                                          <p:attrName>style.visibility</p:attrName>
                                        </p:attrNameLst>
                                      </p:cBhvr>
                                      <p:to>
                                        <p:strVal val="visible"/>
                                      </p:to>
                                    </p:set>
                                    <p:anim calcmode="lin" valueType="num">
                                      <p:cBhvr additive="base">
                                        <p:cTn id="84" dur="500" fill="hold"/>
                                        <p:tgtEl>
                                          <p:spTgt spid="15371"/>
                                        </p:tgtEl>
                                        <p:attrNameLst>
                                          <p:attrName>ppt_x</p:attrName>
                                        </p:attrNameLst>
                                      </p:cBhvr>
                                      <p:tavLst>
                                        <p:tav tm="0">
                                          <p:val>
                                            <p:strVal val="#ppt_x"/>
                                          </p:val>
                                        </p:tav>
                                        <p:tav tm="100000">
                                          <p:val>
                                            <p:strVal val="#ppt_x"/>
                                          </p:val>
                                        </p:tav>
                                      </p:tavLst>
                                    </p:anim>
                                    <p:anim calcmode="lin" valueType="num">
                                      <p:cBhvr additive="base">
                                        <p:cTn id="85" dur="500" fill="hold"/>
                                        <p:tgtEl>
                                          <p:spTgt spid="153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5369" grpId="0"/>
      <p:bldP spid="11" grpId="0" animBg="1"/>
      <p:bldP spid="15371" grpId="0"/>
      <p:bldP spid="15372"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4D890E01-8A33-4FA8-B2AE-8E21F1FBB2A5}" type="slidenum">
              <a:rPr kumimoji="0" lang="en-US" altLang="zh-CN" sz="2000" smtClean="0"/>
              <a:t>16</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cxnSp>
        <p:nvCxnSpPr>
          <p:cNvPr id="16388" name="直接连接符 9"/>
          <p:cNvCxnSpPr>
            <a:cxnSpLocks noChangeShapeType="1"/>
          </p:cNvCxnSpPr>
          <p:nvPr/>
        </p:nvCxnSpPr>
        <p:spPr bwMode="auto">
          <a:xfrm>
            <a:off x="1547813" y="6664325"/>
            <a:ext cx="7272337" cy="0"/>
          </a:xfrm>
          <a:prstGeom prst="line">
            <a:avLst/>
          </a:prstGeom>
          <a:noFill/>
          <a:ln w="28575" algn="ctr">
            <a:solidFill>
              <a:srgbClr val="000000"/>
            </a:solidFill>
            <a:miter lim="800000"/>
          </a:ln>
          <a:extLst>
            <a:ext uri="{909E8E84-426E-40DD-AFC4-6F175D3DCCD1}">
              <a14:hiddenFill xmlns:a14="http://schemas.microsoft.com/office/drawing/2010/main">
                <a:noFill/>
              </a14:hiddenFill>
            </a:ext>
          </a:extLst>
        </p:spPr>
      </p:cxnSp>
      <p:sp>
        <p:nvSpPr>
          <p:cNvPr id="11" name="矩形 10"/>
          <p:cNvSpPr/>
          <p:nvPr/>
        </p:nvSpPr>
        <p:spPr>
          <a:xfrm>
            <a:off x="827088" y="1468438"/>
            <a:ext cx="1441450" cy="5040312"/>
          </a:xfrm>
          <a:prstGeom prst="rect">
            <a:avLst/>
          </a:prstGeom>
          <a:solidFill>
            <a:srgbClr val="C00000"/>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格式</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要求</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请统一</a:t>
            </a:r>
          </a:p>
          <a:p>
            <a:pPr algn="ctr" defTabSz="457200" eaLnBrk="1" fontAlgn="auto" hangingPunct="1">
              <a:spcBef>
                <a:spcPts val="0"/>
              </a:spcBef>
              <a:spcAft>
                <a:spcPts val="0"/>
              </a:spcAft>
              <a:defRPr/>
            </a:pPr>
            <a:endParaRPr kumimoji="0" lang="zh-CN" altLang="en-US"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可以去“电子科技大学学报”、“中国科学”下载模版</a:t>
            </a:r>
          </a:p>
        </p:txBody>
      </p:sp>
      <p:sp>
        <p:nvSpPr>
          <p:cNvPr id="16390" name="矩形 11"/>
          <p:cNvSpPr>
            <a:spLocks noChangeArrowheads="1"/>
          </p:cNvSpPr>
          <p:nvPr/>
        </p:nvSpPr>
        <p:spPr bwMode="auto">
          <a:xfrm>
            <a:off x="827088" y="912813"/>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2. </a:t>
            </a:r>
            <a:r>
              <a:rPr kumimoji="0" lang="zh-CN" altLang="en-US" sz="2000" b="1">
                <a:solidFill>
                  <a:srgbClr val="000000"/>
                </a:solidFill>
                <a:latin typeface="Calibri" panose="020F0702030404030204" pitchFamily="34" charset="0"/>
                <a:ea typeface="等线" panose="02010600030101010101" pitchFamily="2" charset="-122"/>
              </a:rPr>
              <a:t>我们要求的综述报告长什么样？</a:t>
            </a:r>
            <a:r>
              <a:rPr kumimoji="0" lang="zh-CN" altLang="en-US" sz="2000" b="1">
                <a:solidFill>
                  <a:srgbClr val="C00000"/>
                </a:solidFill>
                <a:latin typeface="Calibri" panose="020F0702030404030204" pitchFamily="34" charset="0"/>
                <a:ea typeface="等线" panose="02010600030101010101" pitchFamily="2" charset="-122"/>
              </a:rPr>
              <a:t>格式要求</a:t>
            </a:r>
            <a:endParaRPr kumimoji="0" lang="en-US" altLang="zh-CN" sz="2000" b="1">
              <a:solidFill>
                <a:srgbClr val="C00000"/>
              </a:solidFill>
              <a:latin typeface="Calibri" panose="020F0702030404030204" pitchFamily="34" charset="0"/>
              <a:ea typeface="等线" panose="02010600030101010101" pitchFamily="2" charset="-122"/>
            </a:endParaRPr>
          </a:p>
        </p:txBody>
      </p:sp>
      <p:sp>
        <p:nvSpPr>
          <p:cNvPr id="13" name="矩形 12"/>
          <p:cNvSpPr/>
          <p:nvPr/>
        </p:nvSpPr>
        <p:spPr>
          <a:xfrm>
            <a:off x="2339975" y="1344613"/>
            <a:ext cx="5133975" cy="5354637"/>
          </a:xfrm>
          <a:prstGeom prst="rect">
            <a:avLst/>
          </a:prstGeom>
        </p:spPr>
        <p:txBody>
          <a:bodyPr>
            <a:spAutoFit/>
          </a:bodyPr>
          <a:lstStyle/>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全文用</a:t>
            </a:r>
            <a:r>
              <a:rPr kumimoji="0" lang="en-US" altLang="zh-CN" sz="1800" dirty="0">
                <a:solidFill>
                  <a:prstClr val="black"/>
                </a:solidFill>
                <a:latin typeface="Calibri" panose="020F0702030404030204"/>
                <a:ea typeface="等线" panose="02010600030101010101" pitchFamily="2" charset="-122"/>
              </a:rPr>
              <a:t>A4</a:t>
            </a:r>
            <a:r>
              <a:rPr kumimoji="0" lang="zh-CN" altLang="en-US" sz="1800" dirty="0">
                <a:solidFill>
                  <a:prstClr val="black"/>
                </a:solidFill>
                <a:latin typeface="Calibri" panose="020F0702030404030204"/>
                <a:ea typeface="等线" panose="02010600030101010101" pitchFamily="2" charset="-122"/>
              </a:rPr>
              <a:t>纸</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标题（黑体三号字）</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作者和作者单位（仿宋五号字）</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摘要（仿宋五号字，摘要两个字加粗）</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关键词（仿宋五号字）</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英文标题</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英文摘要</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英文关键词</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子标题（仿宋四号字）</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正文（仿宋小四）</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其中作图：宽度</a:t>
            </a:r>
            <a:r>
              <a:rPr kumimoji="0" lang="en-US" altLang="zh-CN" sz="1800" dirty="0">
                <a:solidFill>
                  <a:prstClr val="black"/>
                </a:solidFill>
                <a:latin typeface="Calibri" panose="020F0702030404030204"/>
                <a:ea typeface="等线" panose="02010600030101010101" pitchFamily="2" charset="-122"/>
              </a:rPr>
              <a:t>16cm</a:t>
            </a:r>
            <a:r>
              <a:rPr kumimoji="0" lang="zh-CN" altLang="en-US" sz="1800" dirty="0">
                <a:solidFill>
                  <a:prstClr val="black"/>
                </a:solidFill>
                <a:latin typeface="Calibri" panose="020F0702030404030204"/>
                <a:ea typeface="等线" panose="02010600030101010101" pitchFamily="2" charset="-122"/>
              </a:rPr>
              <a:t>，图注：</a:t>
            </a:r>
            <a:r>
              <a:rPr kumimoji="0" lang="en-US" altLang="zh-CN" sz="1800" dirty="0">
                <a:solidFill>
                  <a:prstClr val="black"/>
                </a:solidFill>
                <a:latin typeface="Calibri" panose="020F0702030404030204"/>
                <a:ea typeface="等线" panose="02010600030101010101" pitchFamily="2" charset="-122"/>
              </a:rPr>
              <a:t>5</a:t>
            </a:r>
            <a:r>
              <a:rPr kumimoji="0" lang="zh-CN" altLang="en-US" sz="1800" dirty="0">
                <a:solidFill>
                  <a:prstClr val="black"/>
                </a:solidFill>
                <a:latin typeface="Calibri" panose="020F0702030404030204"/>
                <a:ea typeface="等线" panose="02010600030101010101" pitchFamily="2" charset="-122"/>
              </a:rPr>
              <a:t>号字</a:t>
            </a:r>
            <a:endParaRPr kumimoji="0" lang="en-US" altLang="zh-CN" sz="1800" dirty="0">
              <a:solidFill>
                <a:prstClr val="black"/>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参考文献（子标题仿宋四号字，其他五号字）</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srgbClr val="C00000"/>
                </a:solidFill>
                <a:latin typeface="Calibri" panose="020F0702030404030204"/>
                <a:ea typeface="等线" panose="02010600030101010101" pitchFamily="2" charset="-122"/>
              </a:rPr>
              <a:t>文献格式很重要</a:t>
            </a:r>
            <a:endParaRPr kumimoji="0" lang="en-US" altLang="zh-CN" sz="1800" dirty="0">
              <a:solidFill>
                <a:srgbClr val="C00000"/>
              </a:solidFill>
              <a:latin typeface="Calibri" panose="020F0702030404030204"/>
              <a:ea typeface="等线" panose="02010600030101010101" pitchFamily="2" charset="-122"/>
            </a:endParaRPr>
          </a:p>
        </p:txBody>
      </p:sp>
      <p:sp>
        <p:nvSpPr>
          <p:cNvPr id="14" name="右大括号 13"/>
          <p:cNvSpPr/>
          <p:nvPr/>
        </p:nvSpPr>
        <p:spPr>
          <a:xfrm>
            <a:off x="3924300" y="3432175"/>
            <a:ext cx="287338" cy="712788"/>
          </a:xfrm>
          <a:prstGeom prst="rightBrace">
            <a:avLst/>
          </a:prstGeom>
          <a:noFill/>
          <a:ln w="28575" cap="flat" cmpd="sng" algn="ctr">
            <a:solidFill>
              <a:sysClr val="windowText" lastClr="000000"/>
            </a:solidFill>
            <a:prstDash val="solid"/>
            <a:miter lim="800000"/>
          </a:ln>
          <a:effectLst/>
        </p:spPr>
        <p:txBody>
          <a:bodyPr anchor="ctr"/>
          <a:lstStyle/>
          <a:p>
            <a:pPr algn="ctr" defTabSz="457200" eaLnBrk="1" fontAlgn="auto" hangingPunct="1">
              <a:spcBef>
                <a:spcPts val="0"/>
              </a:spcBef>
              <a:spcAft>
                <a:spcPts val="0"/>
              </a:spcAft>
              <a:defRPr/>
            </a:pPr>
            <a:endParaRPr kumimoji="0" lang="zh-CN" altLang="en-US" sz="1800" kern="0">
              <a:solidFill>
                <a:prstClr val="black"/>
              </a:solidFill>
              <a:latin typeface="Calibri" panose="020F0702030404030204"/>
              <a:ea typeface="等线" panose="02010600030101010101" pitchFamily="2" charset="-122"/>
            </a:endParaRPr>
          </a:p>
        </p:txBody>
      </p:sp>
      <p:sp>
        <p:nvSpPr>
          <p:cNvPr id="16393" name="矩形 14"/>
          <p:cNvSpPr>
            <a:spLocks noChangeArrowheads="1"/>
          </p:cNvSpPr>
          <p:nvPr/>
        </p:nvSpPr>
        <p:spPr bwMode="auto">
          <a:xfrm>
            <a:off x="4356100" y="3606800"/>
            <a:ext cx="1931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en-US" altLang="zh-CN" sz="1800">
                <a:solidFill>
                  <a:srgbClr val="000000"/>
                </a:solidFill>
                <a:latin typeface="Calibri" panose="020F0702030404030204" pitchFamily="34" charset="0"/>
                <a:ea typeface="等线" panose="02010600030101010101" pitchFamily="2" charset="-122"/>
              </a:rPr>
              <a:t>Times New Roman</a:t>
            </a:r>
          </a:p>
        </p:txBody>
      </p:sp>
      <p:sp>
        <p:nvSpPr>
          <p:cNvPr id="18" name="矩形 17"/>
          <p:cNvSpPr/>
          <p:nvPr/>
        </p:nvSpPr>
        <p:spPr>
          <a:xfrm>
            <a:off x="6732588" y="1268413"/>
            <a:ext cx="2152650" cy="4298950"/>
          </a:xfrm>
          <a:prstGeom prst="rect">
            <a:avLst/>
          </a:prstGeom>
          <a:noFill/>
          <a:ln w="12700" cap="flat" cmpd="sng" algn="ctr">
            <a:noFill/>
            <a:prstDash val="solid"/>
            <a:miter lim="800000"/>
          </a:ln>
          <a:effectLst/>
          <a:extLst>
            <a:ext uri="{909E8E84-426E-40DD-AFC4-6F175D3DCCD1}">
              <a14:hiddenFill xmlns:a14="http://schemas.microsoft.com/office/drawing/2010/main">
                <a:solidFill>
                  <a:srgbClr val="C00000"/>
                </a:solidFill>
              </a14:hiddenFill>
            </a:ext>
          </a:extLst>
        </p:spPr>
        <p:txBody>
          <a:bodyPr anchor="ctr"/>
          <a:lstStyle/>
          <a:p>
            <a:pPr algn="ctr" defTabSz="457200" eaLnBrk="1" fontAlgn="auto" hangingPunct="1">
              <a:spcBef>
                <a:spcPts val="0"/>
              </a:spcBef>
              <a:spcAft>
                <a:spcPts val="0"/>
              </a:spcAft>
              <a:defRPr/>
            </a:pPr>
            <a:r>
              <a:rPr kumimoji="0" lang="zh-CN" altLang="en-US" sz="1800" kern="0" dirty="0">
                <a:solidFill>
                  <a:srgbClr val="FF0000"/>
                </a:solidFill>
                <a:latin typeface="Calibri" panose="020F0702030404030204"/>
                <a:ea typeface="等线" panose="02010600030101010101" pitchFamily="2" charset="-122"/>
              </a:rPr>
              <a:t>打开你的</a:t>
            </a:r>
            <a:r>
              <a:rPr kumimoji="0" lang="en-US" altLang="zh-CN" sz="1800" kern="0" dirty="0">
                <a:solidFill>
                  <a:srgbClr val="FF0000"/>
                </a:solidFill>
                <a:latin typeface="Calibri" panose="020F0702030404030204"/>
                <a:ea typeface="等线" panose="02010600030101010101" pitchFamily="2" charset="-122"/>
              </a:rPr>
              <a:t>WORD</a:t>
            </a:r>
          </a:p>
          <a:p>
            <a:pPr algn="ctr" defTabSz="457200" eaLnBrk="1" fontAlgn="auto" hangingPunct="1">
              <a:spcBef>
                <a:spcPts val="0"/>
              </a:spcBef>
              <a:spcAft>
                <a:spcPts val="0"/>
              </a:spcAft>
              <a:defRPr/>
            </a:pPr>
            <a:endParaRPr kumimoji="0" lang="en-US" altLang="zh-CN" sz="1800" kern="0" dirty="0">
              <a:solidFill>
                <a:srgbClr val="FF0000"/>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srgbClr val="FF0000"/>
                </a:solidFill>
                <a:latin typeface="Calibri" panose="020F0702030404030204"/>
                <a:ea typeface="等线" panose="02010600030101010101" pitchFamily="2" charset="-122"/>
              </a:rPr>
              <a:t>如何用好</a:t>
            </a:r>
            <a:r>
              <a:rPr kumimoji="0" lang="en-US" altLang="zh-CN" sz="1800" kern="0" dirty="0">
                <a:solidFill>
                  <a:srgbClr val="FF0000"/>
                </a:solidFill>
                <a:latin typeface="Calibri" panose="020F0702030404030204"/>
                <a:ea typeface="等线" panose="02010600030101010101" pitchFamily="2" charset="-122"/>
              </a:rPr>
              <a:t>WORD</a:t>
            </a:r>
          </a:p>
          <a:p>
            <a:pPr algn="ctr" defTabSz="457200" eaLnBrk="1" fontAlgn="auto" hangingPunct="1">
              <a:spcBef>
                <a:spcPts val="0"/>
              </a:spcBef>
              <a:spcAft>
                <a:spcPts val="0"/>
              </a:spcAft>
              <a:defRPr/>
            </a:pPr>
            <a:r>
              <a:rPr kumimoji="0" lang="zh-CN" altLang="en-US" sz="1800" kern="0" dirty="0">
                <a:solidFill>
                  <a:srgbClr val="FF0000"/>
                </a:solidFill>
                <a:latin typeface="Calibri" panose="020F0702030404030204"/>
                <a:ea typeface="等线" panose="02010600030101010101" pitchFamily="2" charset="-122"/>
              </a:rPr>
              <a:t>也是一门技术</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339E20E5-B93E-4BA6-B1DB-D624EA6F4734}" type="slidenum">
              <a:rPr kumimoji="0" lang="en-US" altLang="zh-CN" sz="2000" smtClean="0"/>
              <a:t>17</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cxnSp>
        <p:nvCxnSpPr>
          <p:cNvPr id="17412" name="直接连接符 9"/>
          <p:cNvCxnSpPr>
            <a:cxnSpLocks noChangeShapeType="1"/>
          </p:cNvCxnSpPr>
          <p:nvPr/>
        </p:nvCxnSpPr>
        <p:spPr bwMode="auto">
          <a:xfrm>
            <a:off x="1547813" y="6664325"/>
            <a:ext cx="7272337" cy="0"/>
          </a:xfrm>
          <a:prstGeom prst="line">
            <a:avLst/>
          </a:prstGeom>
          <a:noFill/>
          <a:ln w="28575" algn="ctr">
            <a:solidFill>
              <a:srgbClr val="000000"/>
            </a:solidFill>
            <a:miter lim="800000"/>
          </a:ln>
          <a:extLst>
            <a:ext uri="{909E8E84-426E-40DD-AFC4-6F175D3DCCD1}">
              <a14:hiddenFill xmlns:a14="http://schemas.microsoft.com/office/drawing/2010/main">
                <a:noFill/>
              </a14:hiddenFill>
            </a:ext>
          </a:extLst>
        </p:spPr>
      </p:cxnSp>
      <p:sp>
        <p:nvSpPr>
          <p:cNvPr id="17413" name="矩形 11"/>
          <p:cNvSpPr>
            <a:spLocks noChangeArrowheads="1"/>
          </p:cNvSpPr>
          <p:nvPr/>
        </p:nvSpPr>
        <p:spPr bwMode="auto">
          <a:xfrm>
            <a:off x="827088" y="912813"/>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2. </a:t>
            </a:r>
            <a:r>
              <a:rPr kumimoji="0" lang="zh-CN" altLang="en-US" sz="2000" b="1">
                <a:solidFill>
                  <a:srgbClr val="000000"/>
                </a:solidFill>
                <a:latin typeface="Calibri" panose="020F0702030404030204" pitchFamily="34" charset="0"/>
                <a:ea typeface="等线" panose="02010600030101010101" pitchFamily="2" charset="-122"/>
              </a:rPr>
              <a:t>我们要求的综述报告长什么样？</a:t>
            </a:r>
            <a:r>
              <a:rPr kumimoji="0" lang="zh-CN" altLang="en-US" sz="2000" b="1">
                <a:solidFill>
                  <a:srgbClr val="C00000"/>
                </a:solidFill>
                <a:latin typeface="Calibri" panose="020F0702030404030204" pitchFamily="34" charset="0"/>
                <a:ea typeface="等线" panose="02010600030101010101" pitchFamily="2" charset="-122"/>
              </a:rPr>
              <a:t>格式要求</a:t>
            </a:r>
            <a:endParaRPr kumimoji="0" lang="en-US" altLang="zh-CN" sz="2000" b="1">
              <a:solidFill>
                <a:srgbClr val="C00000"/>
              </a:solidFill>
              <a:latin typeface="Calibri" panose="020F0702030404030204" pitchFamily="34" charset="0"/>
              <a:ea typeface="等线" panose="02010600030101010101" pitchFamily="2" charset="-122"/>
            </a:endParaRPr>
          </a:p>
        </p:txBody>
      </p:sp>
      <p:sp>
        <p:nvSpPr>
          <p:cNvPr id="16" name="矩形 15"/>
          <p:cNvSpPr/>
          <p:nvPr/>
        </p:nvSpPr>
        <p:spPr>
          <a:xfrm>
            <a:off x="900113" y="1865313"/>
            <a:ext cx="8243887" cy="1152525"/>
          </a:xfrm>
          <a:prstGeom prst="rect">
            <a:avLst/>
          </a:prstGeom>
          <a:solidFill>
            <a:schemeClr val="accent2">
              <a:lumMod val="20000"/>
              <a:lumOff val="80000"/>
            </a:scheme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2800" kern="0" dirty="0">
                <a:solidFill>
                  <a:srgbClr val="FF0000"/>
                </a:solidFill>
                <a:latin typeface="Calibri" panose="020F0702030404030204"/>
                <a:ea typeface="等线" panose="02010600030101010101" pitchFamily="2" charset="-122"/>
              </a:rPr>
              <a:t>如何用好</a:t>
            </a:r>
            <a:r>
              <a:rPr kumimoji="0" lang="en-US" altLang="zh-CN" sz="2800" kern="0" dirty="0">
                <a:solidFill>
                  <a:srgbClr val="FF0000"/>
                </a:solidFill>
                <a:latin typeface="Calibri" panose="020F0702030404030204"/>
                <a:ea typeface="等线" panose="02010600030101010101" pitchFamily="2" charset="-122"/>
              </a:rPr>
              <a:t>WORD</a:t>
            </a:r>
          </a:p>
          <a:p>
            <a:pPr algn="ctr" defTabSz="457200" eaLnBrk="1" fontAlgn="auto" hangingPunct="1">
              <a:spcBef>
                <a:spcPts val="0"/>
              </a:spcBef>
              <a:spcAft>
                <a:spcPts val="0"/>
              </a:spcAft>
              <a:defRPr/>
            </a:pPr>
            <a:r>
              <a:rPr kumimoji="0" lang="zh-CN" altLang="en-US" sz="2800" kern="0" dirty="0">
                <a:solidFill>
                  <a:srgbClr val="FF0000"/>
                </a:solidFill>
                <a:latin typeface="Calibri" panose="020F0702030404030204"/>
                <a:ea typeface="等线" panose="02010600030101010101" pitchFamily="2" charset="-122"/>
              </a:rPr>
              <a:t>也是一门技术</a:t>
            </a:r>
          </a:p>
        </p:txBody>
      </p:sp>
      <p:sp>
        <p:nvSpPr>
          <p:cNvPr id="17415" name="矩形 16"/>
          <p:cNvSpPr>
            <a:spLocks noChangeArrowheads="1"/>
          </p:cNvSpPr>
          <p:nvPr/>
        </p:nvSpPr>
        <p:spPr bwMode="auto">
          <a:xfrm>
            <a:off x="900113" y="3152775"/>
            <a:ext cx="813593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dirty="0">
                <a:solidFill>
                  <a:srgbClr val="000000"/>
                </a:solidFill>
                <a:latin typeface="Calibri" panose="020F0702030404030204" pitchFamily="34" charset="0"/>
                <a:ea typeface="等线" panose="02010600030101010101" pitchFamily="2" charset="-122"/>
              </a:rPr>
              <a:t>插播介绍，课外知识：常用的写作软件有哪些？</a:t>
            </a:r>
            <a:endParaRPr kumimoji="0" lang="en-US" altLang="zh-CN" sz="1800" dirty="0">
              <a:solidFill>
                <a:srgbClr val="000000"/>
              </a:solidFill>
              <a:latin typeface="Calibri" panose="020F0702030404030204" pitchFamily="34" charset="0"/>
              <a:ea typeface="等线" panose="02010600030101010101" pitchFamily="2" charset="-122"/>
            </a:endParaRPr>
          </a:p>
          <a:p>
            <a:pPr eaLnBrk="1" hangingPunct="1">
              <a:spcBef>
                <a:spcPct val="0"/>
              </a:spcBef>
              <a:buFontTx/>
              <a:buNone/>
            </a:pPr>
            <a:endParaRPr kumimoji="0" lang="en-US" altLang="zh-CN" sz="1800" dirty="0">
              <a:solidFill>
                <a:srgbClr val="000000"/>
              </a:solidFill>
              <a:latin typeface="Calibri" panose="020F0702030404030204" pitchFamily="34" charset="0"/>
              <a:ea typeface="等线" panose="02010600030101010101" pitchFamily="2" charset="-122"/>
            </a:endParaRPr>
          </a:p>
          <a:p>
            <a:pPr eaLnBrk="1" hangingPunct="1">
              <a:spcBef>
                <a:spcPct val="0"/>
              </a:spcBef>
              <a:buFontTx/>
              <a:buNone/>
            </a:pPr>
            <a:r>
              <a:rPr kumimoji="0" lang="en-US" altLang="zh-CN" sz="1800" dirty="0">
                <a:solidFill>
                  <a:srgbClr val="000000"/>
                </a:solidFill>
                <a:latin typeface="Calibri" panose="020F0702030404030204" pitchFamily="34" charset="0"/>
                <a:ea typeface="等线" panose="02010600030101010101" pitchFamily="2" charset="-122"/>
              </a:rPr>
              <a:t>Microsoft Office</a:t>
            </a:r>
            <a:r>
              <a:rPr kumimoji="0" lang="zh-CN" altLang="en-US" sz="1800" dirty="0">
                <a:solidFill>
                  <a:srgbClr val="000000"/>
                </a:solidFill>
                <a:latin typeface="Calibri" panose="020F0702030404030204" pitchFamily="34" charset="0"/>
                <a:ea typeface="等线" panose="02010600030101010101" pitchFamily="2" charset="-122"/>
              </a:rPr>
              <a:t>系列，一般</a:t>
            </a:r>
            <a:r>
              <a:rPr kumimoji="0" lang="en-US" altLang="zh-CN" sz="1800" dirty="0">
                <a:solidFill>
                  <a:srgbClr val="000000"/>
                </a:solidFill>
                <a:latin typeface="Calibri" panose="020F0702030404030204" pitchFamily="34" charset="0"/>
                <a:ea typeface="等线" panose="02010600030101010101" pitchFamily="2" charset="-122"/>
              </a:rPr>
              <a:t>WORD</a:t>
            </a:r>
            <a:r>
              <a:rPr kumimoji="0" lang="zh-CN" altLang="en-US" sz="1800" dirty="0">
                <a:solidFill>
                  <a:srgbClr val="000000"/>
                </a:solidFill>
                <a:latin typeface="Calibri" panose="020F0702030404030204" pitchFamily="34" charset="0"/>
                <a:ea typeface="等线" panose="02010600030101010101" pitchFamily="2" charset="-122"/>
              </a:rPr>
              <a:t>用于书写，</a:t>
            </a:r>
            <a:r>
              <a:rPr kumimoji="0" lang="en-US" altLang="zh-CN" sz="1800" dirty="0">
                <a:solidFill>
                  <a:srgbClr val="000000"/>
                </a:solidFill>
                <a:latin typeface="Calibri" panose="020F0702030404030204" pitchFamily="34" charset="0"/>
                <a:ea typeface="等线" panose="02010600030101010101" pitchFamily="2" charset="-122"/>
              </a:rPr>
              <a:t>PPT</a:t>
            </a:r>
            <a:r>
              <a:rPr kumimoji="0" lang="zh-CN" altLang="en-US" sz="1800" dirty="0">
                <a:solidFill>
                  <a:srgbClr val="000000"/>
                </a:solidFill>
                <a:latin typeface="Calibri" panose="020F0702030404030204" pitchFamily="34" charset="0"/>
                <a:ea typeface="等线" panose="02010600030101010101" pitchFamily="2" charset="-122"/>
              </a:rPr>
              <a:t>用于处理图像，</a:t>
            </a:r>
            <a:r>
              <a:rPr kumimoji="0" lang="en-US" altLang="zh-CN" sz="1800" dirty="0">
                <a:solidFill>
                  <a:srgbClr val="000000"/>
                </a:solidFill>
                <a:latin typeface="Calibri" panose="020F0702030404030204" pitchFamily="34" charset="0"/>
                <a:ea typeface="等线" panose="02010600030101010101" pitchFamily="2" charset="-122"/>
              </a:rPr>
              <a:t>EXCEL</a:t>
            </a:r>
            <a:r>
              <a:rPr kumimoji="0" lang="zh-CN" altLang="en-US" sz="1800" dirty="0">
                <a:solidFill>
                  <a:srgbClr val="000000"/>
                </a:solidFill>
                <a:latin typeface="Calibri" panose="020F0702030404030204" pitchFamily="34" charset="0"/>
                <a:ea typeface="等线" panose="02010600030101010101" pitchFamily="2" charset="-122"/>
              </a:rPr>
              <a:t>用于数据管理</a:t>
            </a:r>
            <a:endParaRPr kumimoji="0" lang="en-US" altLang="zh-CN" sz="1800" dirty="0">
              <a:solidFill>
                <a:srgbClr val="000000"/>
              </a:solidFill>
              <a:latin typeface="Calibri" panose="020F0702030404030204" pitchFamily="34" charset="0"/>
              <a:ea typeface="等线" panose="02010600030101010101" pitchFamily="2" charset="-122"/>
            </a:endParaRPr>
          </a:p>
          <a:p>
            <a:pPr eaLnBrk="1" hangingPunct="1">
              <a:spcBef>
                <a:spcPct val="0"/>
              </a:spcBef>
              <a:buFontTx/>
              <a:buNone/>
            </a:pPr>
            <a:endParaRPr kumimoji="0" lang="en-US" altLang="zh-CN" sz="1800" dirty="0">
              <a:solidFill>
                <a:srgbClr val="000000"/>
              </a:solidFill>
              <a:latin typeface="Calibri" panose="020F0702030404030204" pitchFamily="34" charset="0"/>
              <a:ea typeface="等线" panose="02010600030101010101" pitchFamily="2" charset="-122"/>
            </a:endParaRPr>
          </a:p>
          <a:p>
            <a:pPr eaLnBrk="1" hangingPunct="1">
              <a:spcBef>
                <a:spcPct val="0"/>
              </a:spcBef>
              <a:buFontTx/>
              <a:buNone/>
            </a:pPr>
            <a:r>
              <a:rPr kumimoji="0" lang="en-US" altLang="zh-CN" sz="1800" dirty="0">
                <a:solidFill>
                  <a:srgbClr val="0070C0"/>
                </a:solidFill>
                <a:latin typeface="Calibri" panose="020F0702030404030204" pitchFamily="34" charset="0"/>
                <a:ea typeface="等线" panose="02010600030101010101" pitchFamily="2" charset="-122"/>
              </a:rPr>
              <a:t>Latex</a:t>
            </a:r>
            <a:r>
              <a:rPr kumimoji="0" lang="zh-CN" altLang="en-US" sz="1800" dirty="0">
                <a:solidFill>
                  <a:srgbClr val="0070C0"/>
                </a:solidFill>
                <a:latin typeface="Calibri" panose="020F0702030404030204" pitchFamily="34" charset="0"/>
                <a:ea typeface="等线" panose="02010600030101010101" pitchFamily="2" charset="-122"/>
              </a:rPr>
              <a:t>编辑器，用编程的手法操作，独特的优势是，格式和排版是全自动的</a:t>
            </a:r>
            <a:endParaRPr kumimoji="0" lang="en-US" altLang="zh-CN" sz="1800" dirty="0">
              <a:solidFill>
                <a:srgbClr val="0070C0"/>
              </a:solidFill>
              <a:latin typeface="Calibri" panose="020F0702030404030204" pitchFamily="34" charset="0"/>
              <a:ea typeface="等线" panose="02010600030101010101" pitchFamily="2" charset="-122"/>
            </a:endParaRPr>
          </a:p>
          <a:p>
            <a:pPr eaLnBrk="1" hangingPunct="1">
              <a:spcBef>
                <a:spcPct val="0"/>
              </a:spcBef>
              <a:buFontTx/>
              <a:buNone/>
            </a:pPr>
            <a:endParaRPr kumimoji="0" lang="en-US" altLang="zh-CN" sz="1800" dirty="0">
              <a:solidFill>
                <a:srgbClr val="0070C0"/>
              </a:solidFill>
              <a:latin typeface="Calibri" panose="020F0702030404030204" pitchFamily="34" charset="0"/>
              <a:ea typeface="等线" panose="02010600030101010101" pitchFamily="2" charset="-122"/>
            </a:endParaRPr>
          </a:p>
          <a:p>
            <a:pPr eaLnBrk="1" hangingPunct="1">
              <a:spcBef>
                <a:spcPct val="0"/>
              </a:spcBef>
              <a:buFontTx/>
              <a:buNone/>
            </a:pPr>
            <a:r>
              <a:rPr kumimoji="0" lang="en-US" altLang="zh-CN" sz="1800" dirty="0">
                <a:solidFill>
                  <a:srgbClr val="C00000"/>
                </a:solidFill>
                <a:latin typeface="Calibri" panose="020F0702030404030204" pitchFamily="34" charset="0"/>
                <a:ea typeface="等线" panose="02010600030101010101" pitchFamily="2" charset="-122"/>
              </a:rPr>
              <a:t>EndNote</a:t>
            </a:r>
            <a:r>
              <a:rPr kumimoji="0" lang="zh-CN" altLang="en-US" sz="1800" dirty="0">
                <a:solidFill>
                  <a:srgbClr val="C00000"/>
                </a:solidFill>
                <a:latin typeface="Calibri" panose="020F0702030404030204" pitchFamily="34" charset="0"/>
                <a:ea typeface="等线" panose="02010600030101010101" pitchFamily="2" charset="-122"/>
              </a:rPr>
              <a:t>和</a:t>
            </a:r>
            <a:r>
              <a:rPr kumimoji="0" lang="en-US" altLang="zh-CN" sz="1800" dirty="0">
                <a:solidFill>
                  <a:srgbClr val="C00000"/>
                </a:solidFill>
                <a:latin typeface="Calibri" panose="020F0702030404030204" pitchFamily="34" charset="0"/>
                <a:ea typeface="等线" panose="02010600030101010101" pitchFamily="2" charset="-122"/>
              </a:rPr>
              <a:t>Mendeley</a:t>
            </a:r>
            <a:r>
              <a:rPr kumimoji="0" lang="zh-CN" altLang="en-US" sz="1800" dirty="0">
                <a:solidFill>
                  <a:srgbClr val="C00000"/>
                </a:solidFill>
                <a:latin typeface="Calibri" panose="020F0702030404030204" pitchFamily="34" charset="0"/>
                <a:ea typeface="等线" panose="02010600030101010101" pitchFamily="2" charset="-122"/>
              </a:rPr>
              <a:t>，文献管理工具，用于参考文献格式校准和插接。</a:t>
            </a:r>
            <a:endParaRPr kumimoji="0" lang="en-US" altLang="zh-CN" sz="1800" dirty="0">
              <a:solidFill>
                <a:srgbClr val="C00000"/>
              </a:solidFill>
              <a:latin typeface="Calibri" panose="020F0702030404030204" pitchFamily="34" charset="0"/>
              <a:ea typeface="等线"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339E20E5-B93E-4BA6-B1DB-D624EA6F4734}" type="slidenum">
              <a:rPr kumimoji="0" lang="en-US" altLang="zh-CN" sz="2000" smtClean="0"/>
              <a:t>18</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cxnSp>
        <p:nvCxnSpPr>
          <p:cNvPr id="17412" name="直接连接符 9"/>
          <p:cNvCxnSpPr>
            <a:cxnSpLocks noChangeShapeType="1"/>
          </p:cNvCxnSpPr>
          <p:nvPr/>
        </p:nvCxnSpPr>
        <p:spPr bwMode="auto">
          <a:xfrm>
            <a:off x="1547813" y="6664325"/>
            <a:ext cx="7272337" cy="0"/>
          </a:xfrm>
          <a:prstGeom prst="line">
            <a:avLst/>
          </a:prstGeom>
          <a:noFill/>
          <a:ln w="28575" algn="ctr">
            <a:solidFill>
              <a:srgbClr val="000000"/>
            </a:solidFill>
            <a:miter lim="800000"/>
          </a:ln>
          <a:extLst>
            <a:ext uri="{909E8E84-426E-40DD-AFC4-6F175D3DCCD1}">
              <a14:hiddenFill xmlns:a14="http://schemas.microsoft.com/office/drawing/2010/main">
                <a:noFill/>
              </a14:hiddenFill>
            </a:ext>
          </a:extLst>
        </p:spPr>
      </p:cxnSp>
      <p:sp>
        <p:nvSpPr>
          <p:cNvPr id="17413" name="矩形 11"/>
          <p:cNvSpPr>
            <a:spLocks noChangeArrowheads="1"/>
          </p:cNvSpPr>
          <p:nvPr/>
        </p:nvSpPr>
        <p:spPr bwMode="auto">
          <a:xfrm>
            <a:off x="827088" y="912813"/>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2. </a:t>
            </a:r>
            <a:r>
              <a:rPr kumimoji="0" lang="zh-CN" altLang="en-US" sz="2000" b="1">
                <a:solidFill>
                  <a:srgbClr val="000000"/>
                </a:solidFill>
                <a:latin typeface="Calibri" panose="020F0702030404030204" pitchFamily="34" charset="0"/>
                <a:ea typeface="等线" panose="02010600030101010101" pitchFamily="2" charset="-122"/>
              </a:rPr>
              <a:t>我们要求的综述报告长什么样？</a:t>
            </a:r>
            <a:r>
              <a:rPr kumimoji="0" lang="zh-CN" altLang="en-US" sz="2000" b="1">
                <a:solidFill>
                  <a:srgbClr val="C00000"/>
                </a:solidFill>
                <a:latin typeface="Calibri" panose="020F0702030404030204" pitchFamily="34" charset="0"/>
                <a:ea typeface="等线" panose="02010600030101010101" pitchFamily="2" charset="-122"/>
              </a:rPr>
              <a:t>格式要求</a:t>
            </a:r>
            <a:endParaRPr kumimoji="0" lang="en-US" altLang="zh-CN" sz="2000" b="1">
              <a:solidFill>
                <a:srgbClr val="C00000"/>
              </a:solidFill>
              <a:latin typeface="Calibri" panose="020F0702030404030204" pitchFamily="34" charset="0"/>
              <a:ea typeface="等线" panose="02010600030101010101" pitchFamily="2" charset="-122"/>
            </a:endParaRPr>
          </a:p>
        </p:txBody>
      </p:sp>
      <p:sp>
        <p:nvSpPr>
          <p:cNvPr id="8" name="文本框 7"/>
          <p:cNvSpPr txBox="1">
            <a:spLocks noChangeArrowheads="1"/>
          </p:cNvSpPr>
          <p:nvPr/>
        </p:nvSpPr>
        <p:spPr bwMode="auto">
          <a:xfrm>
            <a:off x="3707904" y="1484784"/>
            <a:ext cx="2426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3200">
                <a:solidFill>
                  <a:schemeClr val="tx1"/>
                </a:solidFill>
                <a:latin typeface="Times New Roman" panose="02020703060505090304" pitchFamily="18" charset="0"/>
                <a:ea typeface="宋体" panose="02010600030101010101" pitchFamily="2" charset="-122"/>
              </a:defRPr>
            </a:lvl1pPr>
            <a:lvl2pPr marL="742950" indent="-285750">
              <a:defRPr kumimoji="1" sz="3200">
                <a:solidFill>
                  <a:schemeClr val="tx1"/>
                </a:solidFill>
                <a:latin typeface="Times New Roman" panose="02020703060505090304" pitchFamily="18" charset="0"/>
                <a:ea typeface="宋体" panose="02010600030101010101" pitchFamily="2" charset="-122"/>
              </a:defRPr>
            </a:lvl2pPr>
            <a:lvl3pPr marL="1143000" indent="-228600">
              <a:defRPr kumimoji="1" sz="3200">
                <a:solidFill>
                  <a:schemeClr val="tx1"/>
                </a:solidFill>
                <a:latin typeface="Times New Roman" panose="02020703060505090304" pitchFamily="18" charset="0"/>
                <a:ea typeface="宋体" panose="02010600030101010101" pitchFamily="2" charset="-122"/>
              </a:defRPr>
            </a:lvl3pPr>
            <a:lvl4pPr marL="1600200" indent="-228600">
              <a:defRPr kumimoji="1" sz="3200">
                <a:solidFill>
                  <a:schemeClr val="tx1"/>
                </a:solidFill>
                <a:latin typeface="Times New Roman" panose="02020703060505090304" pitchFamily="18" charset="0"/>
                <a:ea typeface="宋体" panose="02010600030101010101" pitchFamily="2" charset="-122"/>
              </a:defRPr>
            </a:lvl4pPr>
            <a:lvl5pPr marL="2057400" indent="-228600">
              <a:defRPr kumimoji="1" sz="32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703060505090304" pitchFamily="18" charset="0"/>
                <a:ea typeface="宋体" panose="02010600030101010101" pitchFamily="2" charset="-122"/>
              </a:defRPr>
            </a:lvl9pPr>
          </a:lstStyle>
          <a:p>
            <a:pPr eaLnBrk="1" hangingPunct="1">
              <a:buFont typeface="Wingdings" panose="05000000000000000000" pitchFamily="2" charset="2"/>
              <a:buNone/>
            </a:pPr>
            <a:r>
              <a:rPr kumimoji="0" lang="en-US" altLang="zh-CN" sz="2400" b="1" dirty="0">
                <a:solidFill>
                  <a:srgbClr val="002060"/>
                </a:solidFill>
                <a:latin typeface="+mn-lt"/>
                <a:ea typeface="华文楷体" panose="02010600040101010101" pitchFamily="2" charset="-122"/>
              </a:rPr>
              <a:t>Word Or </a:t>
            </a:r>
            <a:r>
              <a:rPr kumimoji="0" lang="en-US" altLang="zh-CN" sz="2400" b="1" dirty="0" err="1">
                <a:solidFill>
                  <a:srgbClr val="002060"/>
                </a:solidFill>
                <a:latin typeface="+mn-lt"/>
                <a:ea typeface="华文楷体" panose="02010600040101010101" pitchFamily="2" charset="-122"/>
              </a:rPr>
              <a:t>LaTex</a:t>
            </a:r>
            <a:r>
              <a:rPr kumimoji="0" lang="en-US" altLang="zh-CN" sz="2400" b="1" dirty="0">
                <a:solidFill>
                  <a:srgbClr val="002060"/>
                </a:solidFill>
                <a:latin typeface="+mn-lt"/>
                <a:ea typeface="华文楷体" panose="02010600040101010101" pitchFamily="2" charset="-122"/>
              </a:rPr>
              <a:t>?</a:t>
            </a:r>
            <a:endParaRPr kumimoji="0" lang="zh-CN" altLang="en-US" sz="2400" b="1" dirty="0">
              <a:solidFill>
                <a:srgbClr val="002060"/>
              </a:solidFill>
              <a:latin typeface="+mn-lt"/>
              <a:ea typeface="华文楷体" panose="02010600040101010101" pitchFamily="2" charset="-122"/>
            </a:endParaRPr>
          </a:p>
        </p:txBody>
      </p:sp>
      <p:sp>
        <p:nvSpPr>
          <p:cNvPr id="10" name="矩形 9"/>
          <p:cNvSpPr/>
          <p:nvPr/>
        </p:nvSpPr>
        <p:spPr>
          <a:xfrm>
            <a:off x="899592" y="1988840"/>
            <a:ext cx="8024291" cy="1323439"/>
          </a:xfrm>
          <a:prstGeom prst="rect">
            <a:avLst/>
          </a:prstGeom>
        </p:spPr>
        <p:txBody>
          <a:bodyPr wrap="square">
            <a:spAutoFit/>
          </a:bodyPr>
          <a:lstStyle/>
          <a:p>
            <a:r>
              <a:rPr lang="en-US" altLang="zh-CN" sz="2000" dirty="0">
                <a:latin typeface="等线" panose="02010600030101010101" pitchFamily="2" charset="-122"/>
                <a:ea typeface="等线" panose="02010600030101010101" pitchFamily="2" charset="-122"/>
              </a:rPr>
              <a:t>        LaTeX </a:t>
            </a:r>
            <a:r>
              <a:rPr lang="zh-CN" altLang="en-US" sz="2000" dirty="0">
                <a:latin typeface="等线" panose="02010600030101010101" pitchFamily="2" charset="-122"/>
                <a:ea typeface="等线" panose="02010600030101010101" pitchFamily="2" charset="-122"/>
              </a:rPr>
              <a:t>与 </a:t>
            </a:r>
            <a:r>
              <a:rPr lang="en-US" altLang="zh-CN" sz="2000" dirty="0">
                <a:latin typeface="等线" panose="02010600030101010101" pitchFamily="2" charset="-122"/>
                <a:ea typeface="等线" panose="02010600030101010101" pitchFamily="2" charset="-122"/>
              </a:rPr>
              <a:t>Word </a:t>
            </a:r>
            <a:r>
              <a:rPr lang="zh-CN" altLang="en-US" sz="2000" dirty="0">
                <a:latin typeface="等线" panose="02010600030101010101" pitchFamily="2" charset="-122"/>
                <a:ea typeface="等线" panose="02010600030101010101" pitchFamily="2" charset="-122"/>
              </a:rPr>
              <a:t>是两种不同类型的文本编辑处理系统，各有所长，如果要对文字编辑性能和使用便捷程度等作综合评比，</a:t>
            </a:r>
            <a:r>
              <a:rPr lang="en-US" altLang="zh-CN" sz="2000" dirty="0">
                <a:latin typeface="等线" panose="02010600030101010101" pitchFamily="2" charset="-122"/>
                <a:ea typeface="等线" panose="02010600030101010101" pitchFamily="2" charset="-122"/>
              </a:rPr>
              <a:t>Word </a:t>
            </a:r>
            <a:r>
              <a:rPr lang="zh-CN" altLang="en-US" sz="2000" dirty="0">
                <a:latin typeface="等线" panose="02010600030101010101" pitchFamily="2" charset="-122"/>
                <a:ea typeface="等线" panose="02010600030101010101" pitchFamily="2" charset="-122"/>
              </a:rPr>
              <a:t>明显优于 </a:t>
            </a:r>
            <a:r>
              <a:rPr lang="en-US" altLang="zh-CN" sz="2000" dirty="0">
                <a:latin typeface="等线" panose="02010600030101010101" pitchFamily="2" charset="-122"/>
                <a:ea typeface="等线" panose="02010600030101010101" pitchFamily="2" charset="-122"/>
              </a:rPr>
              <a:t>LaTeX</a:t>
            </a:r>
            <a:r>
              <a:rPr lang="zh-CN" altLang="en-US" sz="2000" dirty="0">
                <a:latin typeface="等线" panose="02010600030101010101" pitchFamily="2" charset="-122"/>
                <a:ea typeface="等线" panose="02010600030101010101" pitchFamily="2" charset="-122"/>
              </a:rPr>
              <a:t>，仅“</a:t>
            </a:r>
            <a:r>
              <a:rPr lang="zh-CN" altLang="en-US" sz="2000" dirty="0">
                <a:solidFill>
                  <a:srgbClr val="FF0000"/>
                </a:solidFill>
                <a:latin typeface="等线" panose="02010600030101010101" pitchFamily="2" charset="-122"/>
                <a:ea typeface="等线" panose="02010600030101010101" pitchFamily="2" charset="-122"/>
              </a:rPr>
              <a:t>所见即所得</a:t>
            </a:r>
            <a:r>
              <a:rPr lang="zh-CN" altLang="en-US" sz="2000" dirty="0">
                <a:latin typeface="等线" panose="02010600030101010101" pitchFamily="2" charset="-122"/>
                <a:ea typeface="等线" panose="02010600030101010101" pitchFamily="2" charset="-122"/>
              </a:rPr>
              <a:t>”一项，</a:t>
            </a:r>
            <a:r>
              <a:rPr lang="en-US" altLang="zh-CN" sz="2000" dirty="0">
                <a:latin typeface="等线" panose="02010600030101010101" pitchFamily="2" charset="-122"/>
                <a:ea typeface="等线" panose="02010600030101010101" pitchFamily="2" charset="-122"/>
              </a:rPr>
              <a:t>Word </a:t>
            </a:r>
            <a:r>
              <a:rPr lang="zh-CN" altLang="en-US" sz="2000" dirty="0">
                <a:latin typeface="等线" panose="02010600030101010101" pitchFamily="2" charset="-122"/>
                <a:ea typeface="等线" panose="02010600030101010101" pitchFamily="2" charset="-122"/>
              </a:rPr>
              <a:t>就会赢得绝大多数用户，但要仅限定在学术报告和科技论文方面，评比结果就不同了。</a:t>
            </a:r>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1" b="2482"/>
          <a:stretch>
            <a:fillRect/>
          </a:stretch>
        </p:blipFill>
        <p:spPr>
          <a:xfrm>
            <a:off x="1506907" y="3580657"/>
            <a:ext cx="6952881" cy="25126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500"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19767A21-E031-43F2-B37F-A059DEA2B896}" type="slidenum">
              <a:rPr kumimoji="0" lang="en-US" altLang="zh-CN" sz="2000" smtClean="0"/>
              <a:t>19</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4" name="矩形 3"/>
          <p:cNvSpPr/>
          <p:nvPr/>
        </p:nvSpPr>
        <p:spPr>
          <a:xfrm>
            <a:off x="827088" y="1484313"/>
            <a:ext cx="1441450" cy="5040312"/>
          </a:xfrm>
          <a:prstGeom prst="rect">
            <a:avLst/>
          </a:prstGeom>
          <a:solidFill>
            <a:srgbClr val="C00000"/>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文献</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格式</a:t>
            </a:r>
          </a:p>
        </p:txBody>
      </p:sp>
      <p:sp>
        <p:nvSpPr>
          <p:cNvPr id="18437" name="矩形 4"/>
          <p:cNvSpPr>
            <a:spLocks noChangeArrowheads="1"/>
          </p:cNvSpPr>
          <p:nvPr/>
        </p:nvSpPr>
        <p:spPr bwMode="auto">
          <a:xfrm>
            <a:off x="827088" y="912813"/>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2. </a:t>
            </a:r>
            <a:r>
              <a:rPr kumimoji="0" lang="zh-CN" altLang="en-US" sz="2000" b="1">
                <a:solidFill>
                  <a:srgbClr val="000000"/>
                </a:solidFill>
                <a:latin typeface="Calibri" panose="020F0702030404030204" pitchFamily="34" charset="0"/>
                <a:ea typeface="等线" panose="02010600030101010101" pitchFamily="2" charset="-122"/>
              </a:rPr>
              <a:t>我们要求的综述报告长什么样？</a:t>
            </a:r>
            <a:r>
              <a:rPr kumimoji="0" lang="zh-CN" altLang="en-US" sz="2000" b="1">
                <a:solidFill>
                  <a:srgbClr val="C00000"/>
                </a:solidFill>
                <a:latin typeface="Calibri" panose="020F0702030404030204" pitchFamily="34" charset="0"/>
                <a:ea typeface="等线" panose="02010600030101010101" pitchFamily="2" charset="-122"/>
              </a:rPr>
              <a:t>格式要求</a:t>
            </a:r>
            <a:endParaRPr kumimoji="0" lang="en-US" altLang="zh-CN" sz="2000" b="1">
              <a:solidFill>
                <a:srgbClr val="C00000"/>
              </a:solidFill>
              <a:latin typeface="Calibri" panose="020F0702030404030204" pitchFamily="34" charset="0"/>
              <a:ea typeface="等线" panose="02010600030101010101" pitchFamily="2" charset="-122"/>
            </a:endParaRPr>
          </a:p>
        </p:txBody>
      </p:sp>
      <p:sp>
        <p:nvSpPr>
          <p:cNvPr id="6" name="矩形 5"/>
          <p:cNvSpPr/>
          <p:nvPr/>
        </p:nvSpPr>
        <p:spPr>
          <a:xfrm>
            <a:off x="2267744" y="1488383"/>
            <a:ext cx="6552728" cy="4031873"/>
          </a:xfrm>
          <a:prstGeom prst="rect">
            <a:avLst/>
          </a:prstGeom>
        </p:spPr>
        <p:txBody>
          <a:bodyPr>
            <a:spAutoFit/>
          </a:bodyPr>
          <a:lstStyle/>
          <a:p>
            <a:pPr marL="342900" indent="-342900" algn="just" defTabSz="457200" eaLnBrk="1" fontAlgn="auto" hangingPunct="1">
              <a:spcBef>
                <a:spcPts val="0"/>
              </a:spcBef>
              <a:spcAft>
                <a:spcPts val="0"/>
              </a:spcAft>
              <a:buFont typeface="Wingdings" panose="05000000000000000000" pitchFamily="2" charset="2"/>
              <a:buChar char=""/>
              <a:defRPr/>
            </a:pPr>
            <a:r>
              <a:rPr kumimoji="0" lang="zh-CN" altLang="zh-CN" sz="2400" b="1" kern="0" dirty="0">
                <a:solidFill>
                  <a:srgbClr val="001D32"/>
                </a:solidFill>
                <a:cs typeface="Times New Roman" panose="02020703060505090304" pitchFamily="18" charset="0"/>
              </a:rPr>
              <a:t>期刊格式</a:t>
            </a:r>
            <a:endParaRPr kumimoji="0" lang="zh-CN" altLang="zh-CN" sz="1600" kern="100" dirty="0">
              <a:solidFill>
                <a:prstClr val="black"/>
              </a:solidFill>
              <a:latin typeface="Calibri" panose="020F0702030404030204" pitchFamily="34" charset="0"/>
              <a:cs typeface="Times New Roman" panose="02020703060505090304" pitchFamily="18" charset="0"/>
            </a:endParaRPr>
          </a:p>
          <a:p>
            <a:pPr marL="342900" indent="-342900" algn="just" defTabSz="457200" eaLnBrk="1" fontAlgn="auto" hangingPunct="1">
              <a:spcBef>
                <a:spcPts val="0"/>
              </a:spcBef>
              <a:spcAft>
                <a:spcPts val="0"/>
              </a:spcAft>
              <a:buFont typeface="宋体" panose="02010600030101010101" pitchFamily="2" charset="-122"/>
              <a:buAutoNum type="arabicPeriod"/>
              <a:defRPr/>
            </a:pPr>
            <a:r>
              <a:rPr kumimoji="0" lang="en-US" altLang="zh-CN" sz="1600" kern="100" dirty="0">
                <a:solidFill>
                  <a:prstClr val="black"/>
                </a:solidFill>
                <a:cs typeface="Times New Roman" panose="02020703060505090304" pitchFamily="18" charset="0"/>
              </a:rPr>
              <a:t>Fu X H, Jiang H Y, Zhang J, et al. Preparation of short and medium wave infrared anti-reflective coating based on chalcogenide glass[J]. Chinese Journal of Lasers, 2017, 44(9): 0903002.</a:t>
            </a:r>
          </a:p>
          <a:p>
            <a:pPr marL="342900" indent="-342900" algn="just" defTabSz="457200" eaLnBrk="1" fontAlgn="auto" hangingPunct="1">
              <a:spcBef>
                <a:spcPts val="0"/>
              </a:spcBef>
              <a:spcAft>
                <a:spcPts val="0"/>
              </a:spcAft>
              <a:buFont typeface="宋体" panose="02010600030101010101" pitchFamily="2" charset="-122"/>
              <a:buAutoNum type="arabicPeriod"/>
              <a:defRPr/>
            </a:pPr>
            <a:r>
              <a:rPr kumimoji="0" lang="zh-CN" altLang="zh-CN" sz="1600" kern="100" dirty="0">
                <a:solidFill>
                  <a:prstClr val="black"/>
                </a:solidFill>
                <a:cs typeface="Times New Roman" panose="02020703060505090304" pitchFamily="18" charset="0"/>
              </a:rPr>
              <a:t>付秀华</a:t>
            </a:r>
            <a:r>
              <a:rPr kumimoji="0" lang="en-US" altLang="zh-CN" sz="1600" kern="100" dirty="0">
                <a:solidFill>
                  <a:prstClr val="black"/>
                </a:solidFill>
                <a:cs typeface="Times New Roman" panose="02020703060505090304" pitchFamily="18" charset="0"/>
              </a:rPr>
              <a:t>,</a:t>
            </a:r>
            <a:r>
              <a:rPr kumimoji="0" lang="zh-CN" altLang="zh-CN" sz="1600" kern="100" dirty="0">
                <a:solidFill>
                  <a:prstClr val="black"/>
                </a:solidFill>
                <a:cs typeface="Times New Roman" panose="02020703060505090304" pitchFamily="18" charset="0"/>
              </a:rPr>
              <a:t>姜洪妍</a:t>
            </a:r>
            <a:r>
              <a:rPr kumimoji="0" lang="en-US" altLang="zh-CN" sz="1600" kern="100" dirty="0">
                <a:solidFill>
                  <a:prstClr val="black"/>
                </a:solidFill>
                <a:cs typeface="Times New Roman" panose="02020703060505090304" pitchFamily="18" charset="0"/>
              </a:rPr>
              <a:t>,</a:t>
            </a:r>
            <a:r>
              <a:rPr kumimoji="0" lang="zh-CN" altLang="zh-CN" sz="1600" kern="100" dirty="0">
                <a:solidFill>
                  <a:prstClr val="black"/>
                </a:solidFill>
                <a:cs typeface="Times New Roman" panose="02020703060505090304" pitchFamily="18" charset="0"/>
              </a:rPr>
              <a:t>张静</a:t>
            </a:r>
            <a:r>
              <a:rPr kumimoji="0" lang="en-US" altLang="zh-CN" sz="1600" kern="100" dirty="0">
                <a:solidFill>
                  <a:prstClr val="black"/>
                </a:solidFill>
                <a:cs typeface="Times New Roman" panose="02020703060505090304" pitchFamily="18" charset="0"/>
              </a:rPr>
              <a:t>,</a:t>
            </a:r>
            <a:r>
              <a:rPr kumimoji="0" lang="zh-CN" altLang="zh-CN" sz="1600" kern="100" dirty="0">
                <a:solidFill>
                  <a:prstClr val="black"/>
                </a:solidFill>
                <a:cs typeface="Times New Roman" panose="02020703060505090304" pitchFamily="18" charset="0"/>
              </a:rPr>
              <a:t>等</a:t>
            </a:r>
            <a:r>
              <a:rPr kumimoji="0" lang="en-US" altLang="zh-CN" sz="1600" kern="100" dirty="0">
                <a:solidFill>
                  <a:prstClr val="black"/>
                </a:solidFill>
                <a:cs typeface="Times New Roman" panose="02020703060505090304" pitchFamily="18" charset="0"/>
              </a:rPr>
              <a:t>. </a:t>
            </a:r>
            <a:r>
              <a:rPr kumimoji="0" lang="zh-CN" altLang="zh-CN" sz="1600" kern="100" dirty="0">
                <a:solidFill>
                  <a:prstClr val="black"/>
                </a:solidFill>
                <a:cs typeface="Times New Roman" panose="02020703060505090304" pitchFamily="18" charset="0"/>
              </a:rPr>
              <a:t>基于硫系玻璃的短中波红外减反膜研制</a:t>
            </a:r>
            <a:r>
              <a:rPr kumimoji="0" lang="en-US" altLang="zh-CN" sz="1600" kern="100" dirty="0">
                <a:solidFill>
                  <a:prstClr val="black"/>
                </a:solidFill>
                <a:cs typeface="Times New Roman" panose="02020703060505090304" pitchFamily="18" charset="0"/>
              </a:rPr>
              <a:t>[J]. </a:t>
            </a:r>
            <a:r>
              <a:rPr kumimoji="0" lang="zh-CN" altLang="zh-CN" sz="1600" kern="100" dirty="0">
                <a:solidFill>
                  <a:prstClr val="black"/>
                </a:solidFill>
                <a:cs typeface="Times New Roman" panose="02020703060505090304" pitchFamily="18" charset="0"/>
              </a:rPr>
              <a:t>中国激光</a:t>
            </a:r>
            <a:r>
              <a:rPr kumimoji="0" lang="en-US" altLang="zh-CN" sz="1600" kern="100" dirty="0">
                <a:solidFill>
                  <a:prstClr val="black"/>
                </a:solidFill>
                <a:cs typeface="Times New Roman" panose="02020703060505090304" pitchFamily="18" charset="0"/>
              </a:rPr>
              <a:t>, 2017, 44(9): </a:t>
            </a:r>
            <a:r>
              <a:rPr kumimoji="0" lang="en-US" altLang="zh-CN" sz="1600" kern="100" dirty="0">
                <a:solidFill>
                  <a:prstClr val="black"/>
                </a:solidFill>
                <a:highlight>
                  <a:srgbClr val="00FFFF"/>
                </a:highlight>
                <a:cs typeface="Times New Roman" panose="02020703060505090304" pitchFamily="18" charset="0"/>
              </a:rPr>
              <a:t>0903002</a:t>
            </a:r>
            <a:r>
              <a:rPr kumimoji="0" lang="en-US" altLang="zh-CN" sz="1600" kern="100" dirty="0">
                <a:solidFill>
                  <a:prstClr val="black"/>
                </a:solidFill>
                <a:cs typeface="Times New Roman" panose="02020703060505090304" pitchFamily="18" charset="0"/>
              </a:rPr>
              <a:t>.</a:t>
            </a:r>
          </a:p>
          <a:p>
            <a:pPr marL="342900" indent="-342900" algn="just" defTabSz="457200" eaLnBrk="1" fontAlgn="auto" hangingPunct="1">
              <a:spcBef>
                <a:spcPts val="0"/>
              </a:spcBef>
              <a:spcAft>
                <a:spcPts val="0"/>
              </a:spcAft>
              <a:buFont typeface="宋体" panose="02010600030101010101" pitchFamily="2" charset="-122"/>
              <a:buAutoNum type="arabicPeriod"/>
              <a:defRPr/>
            </a:pPr>
            <a:r>
              <a:rPr kumimoji="0" lang="en-US" altLang="zh-CN" sz="1600" kern="100" dirty="0">
                <a:solidFill>
                  <a:prstClr val="black"/>
                </a:solidFill>
                <a:cs typeface="Times New Roman" panose="02020703060505090304" pitchFamily="18" charset="0"/>
              </a:rPr>
              <a:t>Feng Y J, Wang X J, </a:t>
            </a:r>
            <a:r>
              <a:rPr kumimoji="0" lang="en-US" altLang="zh-CN" sz="1600" kern="100" dirty="0" err="1">
                <a:solidFill>
                  <a:prstClr val="black"/>
                </a:solidFill>
                <a:cs typeface="Times New Roman" panose="02020703060505090304" pitchFamily="18" charset="0"/>
              </a:rPr>
              <a:t>Ke</a:t>
            </a:r>
            <a:r>
              <a:rPr kumimoji="0" lang="en-US" altLang="zh-CN" sz="1600" kern="100" dirty="0">
                <a:solidFill>
                  <a:prstClr val="black"/>
                </a:solidFill>
                <a:cs typeface="Times New Roman" panose="02020703060505090304" pitchFamily="18" charset="0"/>
              </a:rPr>
              <a:t> W </a:t>
            </a:r>
            <a:r>
              <a:rPr kumimoji="0" lang="en-US" altLang="zh-CN" sz="1600" kern="100" dirty="0" err="1">
                <a:solidFill>
                  <a:prstClr val="black"/>
                </a:solidFill>
                <a:cs typeface="Times New Roman" panose="02020703060505090304" pitchFamily="18" charset="0"/>
              </a:rPr>
              <a:t>W</a:t>
            </a:r>
            <a:r>
              <a:rPr kumimoji="0" lang="en-US" altLang="zh-CN" sz="1600" kern="100" dirty="0">
                <a:solidFill>
                  <a:prstClr val="black"/>
                </a:solidFill>
                <a:cs typeface="Times New Roman" panose="02020703060505090304" pitchFamily="18" charset="0"/>
              </a:rPr>
              <a:t>, </a:t>
            </a:r>
            <a:r>
              <a:rPr kumimoji="0" lang="en-US" altLang="zh-CN" sz="1600" i="1" kern="100" dirty="0">
                <a:solidFill>
                  <a:prstClr val="black"/>
                </a:solidFill>
                <a:cs typeface="Times New Roman" panose="02020703060505090304" pitchFamily="18" charset="0"/>
              </a:rPr>
              <a:t>et al</a:t>
            </a:r>
            <a:r>
              <a:rPr kumimoji="0" lang="en-US" altLang="zh-CN" sz="1600" kern="100" dirty="0">
                <a:solidFill>
                  <a:prstClr val="black"/>
                </a:solidFill>
                <a:cs typeface="Times New Roman" panose="02020703060505090304" pitchFamily="18" charset="0"/>
              </a:rPr>
              <a:t>. Numerical analysis to four-wave mixing induced spectral broadening in high power fiber lasers[J]. Proceedings of SPIE, 2015, </a:t>
            </a:r>
            <a:r>
              <a:rPr kumimoji="0" lang="en-US" altLang="zh-CN" sz="1600" kern="100" dirty="0">
                <a:solidFill>
                  <a:prstClr val="black"/>
                </a:solidFill>
                <a:highlight>
                  <a:srgbClr val="00FFFF"/>
                </a:highlight>
                <a:cs typeface="Times New Roman" panose="02020703060505090304" pitchFamily="18" charset="0"/>
              </a:rPr>
              <a:t>9255</a:t>
            </a:r>
            <a:r>
              <a:rPr kumimoji="0" lang="en-US" altLang="zh-CN" sz="1600" kern="100" dirty="0">
                <a:solidFill>
                  <a:prstClr val="black"/>
                </a:solidFill>
                <a:cs typeface="Times New Roman" panose="02020703060505090304" pitchFamily="18" charset="0"/>
              </a:rPr>
              <a:t>: 92550Q.</a:t>
            </a:r>
            <a:endParaRPr kumimoji="0" lang="zh-CN" altLang="zh-CN" sz="1600" kern="100" dirty="0">
              <a:solidFill>
                <a:prstClr val="black"/>
              </a:solidFill>
              <a:latin typeface="宋体" panose="02010600030101010101" pitchFamily="2" charset="-122"/>
              <a:cs typeface="Times New Roman" panose="02020703060505090304" pitchFamily="18" charset="0"/>
            </a:endParaRPr>
          </a:p>
          <a:p>
            <a:pPr marL="342900" indent="-342900" algn="just" defTabSz="457200" eaLnBrk="1" fontAlgn="auto" hangingPunct="1">
              <a:spcBef>
                <a:spcPts val="0"/>
              </a:spcBef>
              <a:spcAft>
                <a:spcPts val="0"/>
              </a:spcAft>
              <a:buFont typeface="Wingdings" panose="05000000000000000000" pitchFamily="2" charset="2"/>
              <a:buChar char=""/>
              <a:defRPr/>
            </a:pPr>
            <a:r>
              <a:rPr kumimoji="0" lang="zh-CN" altLang="zh-CN" sz="2400" b="1" kern="0" dirty="0">
                <a:solidFill>
                  <a:srgbClr val="001D32"/>
                </a:solidFill>
                <a:cs typeface="Times New Roman" panose="02020703060505090304" pitchFamily="18" charset="0"/>
              </a:rPr>
              <a:t>图书格式</a:t>
            </a:r>
            <a:endParaRPr kumimoji="0" lang="zh-CN" altLang="zh-CN" sz="1600" kern="100" dirty="0">
              <a:solidFill>
                <a:prstClr val="black"/>
              </a:solidFill>
              <a:latin typeface="Calibri" panose="020F0702030404030204" pitchFamily="34" charset="0"/>
              <a:cs typeface="Times New Roman" panose="02020703060505090304" pitchFamily="18" charset="0"/>
            </a:endParaRPr>
          </a:p>
          <a:p>
            <a:pPr marL="342900" indent="-342900" algn="just" defTabSz="457200" eaLnBrk="1" fontAlgn="auto" hangingPunct="1">
              <a:spcBef>
                <a:spcPts val="0"/>
              </a:spcBef>
              <a:spcAft>
                <a:spcPts val="0"/>
              </a:spcAft>
              <a:buFont typeface="宋体" panose="02010600030101010101" pitchFamily="2" charset="-122"/>
              <a:buAutoNum type="arabicPeriod"/>
              <a:defRPr/>
            </a:pPr>
            <a:r>
              <a:rPr kumimoji="0" lang="en-US" altLang="zh-CN" sz="1600" kern="100" dirty="0">
                <a:solidFill>
                  <a:prstClr val="black"/>
                </a:solidFill>
                <a:cs typeface="Times New Roman" panose="02020703060505090304" pitchFamily="18" charset="0"/>
              </a:rPr>
              <a:t>Yariv A, Yeh P. Optical electronics in modern communications[M]. Chen H M, Shi W H, Wang J L, </a:t>
            </a:r>
            <a:r>
              <a:rPr kumimoji="0" lang="en-US" altLang="zh-CN" sz="1600" i="1" kern="100" dirty="0">
                <a:solidFill>
                  <a:prstClr val="black"/>
                </a:solidFill>
                <a:cs typeface="Times New Roman" panose="02020703060505090304" pitchFamily="18" charset="0"/>
              </a:rPr>
              <a:t>et al</a:t>
            </a:r>
            <a:r>
              <a:rPr kumimoji="0" lang="en-US" altLang="zh-CN" sz="1600" kern="100" dirty="0">
                <a:solidFill>
                  <a:prstClr val="black"/>
                </a:solidFill>
                <a:cs typeface="Times New Roman" panose="02020703060505090304" pitchFamily="18" charset="0"/>
              </a:rPr>
              <a:t>, Transl. 6</a:t>
            </a:r>
            <a:r>
              <a:rPr kumimoji="0" lang="en-US" altLang="zh-CN" sz="1600" kern="100" baseline="30000" dirty="0">
                <a:solidFill>
                  <a:prstClr val="black"/>
                </a:solidFill>
                <a:cs typeface="Times New Roman" panose="02020703060505090304" pitchFamily="18" charset="0"/>
              </a:rPr>
              <a:t>th</a:t>
            </a:r>
            <a:r>
              <a:rPr kumimoji="0" lang="en-US" altLang="zh-CN" sz="1600" kern="100" dirty="0">
                <a:solidFill>
                  <a:prstClr val="black"/>
                </a:solidFill>
                <a:cs typeface="Times New Roman" panose="02020703060505090304" pitchFamily="18" charset="0"/>
              </a:rPr>
              <a:t> ed. Beijing: Electronic Industry Press, 2014: 15-28.</a:t>
            </a:r>
            <a:endParaRPr kumimoji="0" lang="en-US" altLang="zh-CN" sz="1600" kern="100" dirty="0">
              <a:solidFill>
                <a:prstClr val="black"/>
              </a:solidFill>
              <a:latin typeface="宋体" panose="02010600030101010101" pitchFamily="2" charset="-122"/>
              <a:cs typeface="Times New Roman" panose="02020703060505090304" pitchFamily="18" charset="0"/>
            </a:endParaRPr>
          </a:p>
          <a:p>
            <a:pPr marL="342900" indent="-342900" algn="just" defTabSz="457200" eaLnBrk="1" fontAlgn="auto" hangingPunct="1">
              <a:spcBef>
                <a:spcPts val="0"/>
              </a:spcBef>
              <a:spcAft>
                <a:spcPts val="0"/>
              </a:spcAft>
              <a:buFont typeface="宋体" panose="02010600030101010101" pitchFamily="2" charset="-122"/>
              <a:buAutoNum type="arabicPeriod"/>
              <a:defRPr/>
            </a:pPr>
            <a:r>
              <a:rPr kumimoji="0" lang="en-US" altLang="zh-CN" sz="1600" kern="100" dirty="0">
                <a:solidFill>
                  <a:prstClr val="black"/>
                </a:solidFill>
                <a:latin typeface="宋体" panose="02010600030101010101" pitchFamily="2" charset="-122"/>
                <a:cs typeface="Times New Roman" panose="02020703060505090304" pitchFamily="18" charset="0"/>
              </a:rPr>
              <a:t>阿曼</a:t>
            </a:r>
            <a:r>
              <a:rPr kumimoji="0" lang="en-US" altLang="zh-CN" sz="1600" kern="100" dirty="0">
                <a:solidFill>
                  <a:prstClr val="black"/>
                </a:solidFill>
                <a:cs typeface="Times New Roman" panose="02020703060505090304" pitchFamily="18" charset="0"/>
              </a:rPr>
              <a:t>·</a:t>
            </a:r>
            <a:r>
              <a:rPr kumimoji="0" lang="en-US" altLang="zh-CN" sz="1600" kern="100" dirty="0">
                <a:solidFill>
                  <a:prstClr val="black"/>
                </a:solidFill>
                <a:latin typeface="宋体" panose="02010600030101010101" pitchFamily="2" charset="-122"/>
                <a:cs typeface="Times New Roman" panose="02020703060505090304" pitchFamily="18" charset="0"/>
              </a:rPr>
              <a:t>亚里夫</a:t>
            </a:r>
            <a:r>
              <a:rPr kumimoji="0" lang="en-US" altLang="zh-CN" sz="1600" kern="100" dirty="0">
                <a:solidFill>
                  <a:prstClr val="black"/>
                </a:solidFill>
                <a:cs typeface="Times New Roman" panose="02020703060505090304" pitchFamily="18" charset="0"/>
              </a:rPr>
              <a:t>, </a:t>
            </a:r>
            <a:r>
              <a:rPr kumimoji="0" lang="en-US" altLang="zh-CN" sz="1600" kern="100" dirty="0">
                <a:solidFill>
                  <a:prstClr val="black"/>
                </a:solidFill>
                <a:latin typeface="宋体" panose="02010600030101010101" pitchFamily="2" charset="-122"/>
                <a:cs typeface="Times New Roman" panose="02020703060505090304" pitchFamily="18" charset="0"/>
              </a:rPr>
              <a:t>波奇</a:t>
            </a:r>
            <a:r>
              <a:rPr kumimoji="0" lang="en-US" altLang="zh-CN" sz="1600" kern="100" dirty="0">
                <a:solidFill>
                  <a:prstClr val="black"/>
                </a:solidFill>
                <a:cs typeface="Times New Roman" panose="02020703060505090304" pitchFamily="18" charset="0"/>
              </a:rPr>
              <a:t>·</a:t>
            </a:r>
            <a:r>
              <a:rPr kumimoji="0" lang="en-US" altLang="zh-CN" sz="1600" kern="100" dirty="0">
                <a:solidFill>
                  <a:prstClr val="black"/>
                </a:solidFill>
                <a:latin typeface="宋体" panose="02010600030101010101" pitchFamily="2" charset="-122"/>
                <a:cs typeface="Times New Roman" panose="02020703060505090304" pitchFamily="18" charset="0"/>
              </a:rPr>
              <a:t>耶赫</a:t>
            </a:r>
            <a:r>
              <a:rPr kumimoji="0" lang="en-US" altLang="zh-CN" sz="1600" kern="100" dirty="0">
                <a:solidFill>
                  <a:prstClr val="black"/>
                </a:solidFill>
                <a:cs typeface="Times New Roman" panose="02020703060505090304" pitchFamily="18" charset="0"/>
              </a:rPr>
              <a:t>. </a:t>
            </a:r>
            <a:r>
              <a:rPr kumimoji="0" lang="zh-CN" altLang="zh-CN" sz="1600" kern="100" dirty="0">
                <a:solidFill>
                  <a:prstClr val="black"/>
                </a:solidFill>
                <a:cs typeface="Times New Roman" panose="02020703060505090304" pitchFamily="18" charset="0"/>
              </a:rPr>
              <a:t>光子学</a:t>
            </a:r>
            <a:r>
              <a:rPr kumimoji="0" lang="en-US" altLang="zh-CN" sz="1600" kern="100" dirty="0">
                <a:solidFill>
                  <a:prstClr val="black"/>
                </a:solidFill>
                <a:cs typeface="Times New Roman" panose="02020703060505090304" pitchFamily="18" charset="0"/>
              </a:rPr>
              <a:t>: </a:t>
            </a:r>
            <a:r>
              <a:rPr kumimoji="0" lang="zh-CN" altLang="zh-CN" sz="1600" kern="100" dirty="0">
                <a:solidFill>
                  <a:prstClr val="black"/>
                </a:solidFill>
                <a:cs typeface="Times New Roman" panose="02020703060505090304" pitchFamily="18" charset="0"/>
              </a:rPr>
              <a:t>现代通信光电子学</a:t>
            </a:r>
            <a:r>
              <a:rPr kumimoji="0" lang="en-US" altLang="zh-CN" sz="1600" kern="100" dirty="0">
                <a:solidFill>
                  <a:prstClr val="black"/>
                </a:solidFill>
                <a:cs typeface="Times New Roman" panose="02020703060505090304" pitchFamily="18" charset="0"/>
              </a:rPr>
              <a:t>[M]. </a:t>
            </a:r>
            <a:r>
              <a:rPr kumimoji="0" lang="zh-CN" altLang="zh-CN" sz="1600" kern="100" dirty="0">
                <a:solidFill>
                  <a:prstClr val="black"/>
                </a:solidFill>
                <a:cs typeface="Times New Roman" panose="02020703060505090304" pitchFamily="18" charset="0"/>
              </a:rPr>
              <a:t>陈鹤鸣</a:t>
            </a:r>
            <a:r>
              <a:rPr kumimoji="0" lang="en-US" altLang="zh-CN" sz="1600" kern="100" dirty="0">
                <a:solidFill>
                  <a:prstClr val="black"/>
                </a:solidFill>
                <a:cs typeface="Times New Roman" panose="02020703060505090304" pitchFamily="18" charset="0"/>
              </a:rPr>
              <a:t>, </a:t>
            </a:r>
            <a:r>
              <a:rPr kumimoji="0" lang="zh-CN" altLang="zh-CN" sz="1600" kern="100" dirty="0">
                <a:solidFill>
                  <a:prstClr val="black"/>
                </a:solidFill>
                <a:cs typeface="Times New Roman" panose="02020703060505090304" pitchFamily="18" charset="0"/>
              </a:rPr>
              <a:t>施伟华</a:t>
            </a:r>
            <a:r>
              <a:rPr kumimoji="0" lang="en-US" altLang="zh-CN" sz="1600" kern="100" dirty="0">
                <a:solidFill>
                  <a:prstClr val="black"/>
                </a:solidFill>
                <a:cs typeface="Times New Roman" panose="02020703060505090304" pitchFamily="18" charset="0"/>
              </a:rPr>
              <a:t>, </a:t>
            </a:r>
            <a:r>
              <a:rPr kumimoji="0" lang="zh-CN" altLang="zh-CN" sz="1600" kern="100" dirty="0">
                <a:solidFill>
                  <a:prstClr val="black"/>
                </a:solidFill>
                <a:cs typeface="Times New Roman" panose="02020703060505090304" pitchFamily="18" charset="0"/>
              </a:rPr>
              <a:t>汪静丽</a:t>
            </a:r>
            <a:r>
              <a:rPr kumimoji="0" lang="en-US" altLang="zh-CN" sz="1600" kern="100" dirty="0">
                <a:solidFill>
                  <a:prstClr val="black"/>
                </a:solidFill>
                <a:cs typeface="Times New Roman" panose="02020703060505090304" pitchFamily="18" charset="0"/>
              </a:rPr>
              <a:t>, </a:t>
            </a:r>
            <a:r>
              <a:rPr kumimoji="0" lang="zh-CN" altLang="zh-CN" sz="1600" kern="100" dirty="0">
                <a:solidFill>
                  <a:prstClr val="black"/>
                </a:solidFill>
                <a:cs typeface="Times New Roman" panose="02020703060505090304" pitchFamily="18" charset="0"/>
              </a:rPr>
              <a:t>等</a:t>
            </a:r>
            <a:r>
              <a:rPr kumimoji="0" lang="en-US" altLang="zh-CN" sz="1600" kern="100" dirty="0">
                <a:solidFill>
                  <a:prstClr val="black"/>
                </a:solidFill>
                <a:cs typeface="Times New Roman" panose="02020703060505090304" pitchFamily="18" charset="0"/>
              </a:rPr>
              <a:t>, </a:t>
            </a:r>
            <a:r>
              <a:rPr kumimoji="0" lang="zh-CN" altLang="zh-CN" sz="1600" kern="100" dirty="0">
                <a:solidFill>
                  <a:prstClr val="black"/>
                </a:solidFill>
                <a:cs typeface="Times New Roman" panose="02020703060505090304" pitchFamily="18" charset="0"/>
              </a:rPr>
              <a:t>译</a:t>
            </a:r>
            <a:r>
              <a:rPr kumimoji="0" lang="en-US" altLang="zh-CN" sz="1600" kern="100" dirty="0">
                <a:solidFill>
                  <a:prstClr val="black"/>
                </a:solidFill>
                <a:cs typeface="Times New Roman" panose="02020703060505090304" pitchFamily="18" charset="0"/>
              </a:rPr>
              <a:t>. 6</a:t>
            </a:r>
            <a:r>
              <a:rPr kumimoji="0" lang="zh-CN" altLang="zh-CN" sz="1600" kern="100" dirty="0">
                <a:solidFill>
                  <a:prstClr val="black"/>
                </a:solidFill>
                <a:cs typeface="Times New Roman" panose="02020703060505090304" pitchFamily="18" charset="0"/>
              </a:rPr>
              <a:t>版</a:t>
            </a:r>
            <a:r>
              <a:rPr kumimoji="0" lang="en-US" altLang="zh-CN" sz="1600" kern="100" dirty="0">
                <a:solidFill>
                  <a:prstClr val="black"/>
                </a:solidFill>
                <a:cs typeface="Times New Roman" panose="02020703060505090304" pitchFamily="18" charset="0"/>
              </a:rPr>
              <a:t>. </a:t>
            </a:r>
            <a:r>
              <a:rPr kumimoji="0" lang="zh-CN" altLang="zh-CN" sz="1600" kern="100" dirty="0">
                <a:solidFill>
                  <a:prstClr val="black"/>
                </a:solidFill>
                <a:highlight>
                  <a:srgbClr val="00FFFF"/>
                </a:highlight>
                <a:cs typeface="Times New Roman" panose="02020703060505090304" pitchFamily="18" charset="0"/>
              </a:rPr>
              <a:t>北京</a:t>
            </a:r>
            <a:r>
              <a:rPr kumimoji="0" lang="en-US" altLang="zh-CN" sz="1600" kern="100" dirty="0">
                <a:solidFill>
                  <a:prstClr val="black"/>
                </a:solidFill>
                <a:highlight>
                  <a:srgbClr val="00FFFF"/>
                </a:highlight>
                <a:cs typeface="Times New Roman" panose="02020703060505090304" pitchFamily="18" charset="0"/>
              </a:rPr>
              <a:t>:</a:t>
            </a:r>
            <a:r>
              <a:rPr kumimoji="0" lang="en-US" altLang="zh-CN" sz="1600" kern="100" dirty="0">
                <a:solidFill>
                  <a:prstClr val="black"/>
                </a:solidFill>
                <a:cs typeface="Times New Roman" panose="02020703060505090304" pitchFamily="18" charset="0"/>
              </a:rPr>
              <a:t> </a:t>
            </a:r>
            <a:r>
              <a:rPr kumimoji="0" lang="zh-CN" altLang="zh-CN" sz="1600" kern="100" dirty="0">
                <a:solidFill>
                  <a:prstClr val="black"/>
                </a:solidFill>
                <a:cs typeface="Times New Roman" panose="02020703060505090304" pitchFamily="18" charset="0"/>
              </a:rPr>
              <a:t>电子工业出版社</a:t>
            </a:r>
            <a:r>
              <a:rPr kumimoji="0" lang="en-US" altLang="zh-CN" sz="1600" kern="100" dirty="0">
                <a:solidFill>
                  <a:prstClr val="black"/>
                </a:solidFill>
                <a:cs typeface="Times New Roman" panose="02020703060505090304" pitchFamily="18" charset="0"/>
              </a:rPr>
              <a:t>, 2014: 15-28.</a:t>
            </a:r>
            <a:endParaRPr kumimoji="0" lang="zh-CN" altLang="zh-CN" sz="1600" kern="100" dirty="0">
              <a:solidFill>
                <a:prstClr val="black"/>
              </a:solidFill>
              <a:latin typeface="Calibri" panose="020F0702030404030204" pitchFamily="34" charset="0"/>
              <a:cs typeface="Times New Roman" panose="0202070306050509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D8F0F5-99A5-41C3-9525-147A7A05E011}"/>
              </a:ext>
            </a:extLst>
          </p:cNvPr>
          <p:cNvSpPr>
            <a:spLocks noGrp="1"/>
          </p:cNvSpPr>
          <p:nvPr>
            <p:ph type="title"/>
          </p:nvPr>
        </p:nvSpPr>
        <p:spPr>
          <a:xfrm>
            <a:off x="1200150" y="20638"/>
            <a:ext cx="7943850" cy="1404587"/>
          </a:xfrm>
        </p:spPr>
        <p:txBody>
          <a:bodyPr>
            <a:normAutofit fontScale="90000"/>
          </a:bodyPr>
          <a:lstStyle/>
          <a:p>
            <a:r>
              <a:rPr lang="en-US" sz="2700" b="1" i="0" dirty="0">
                <a:solidFill>
                  <a:srgbClr val="00693E"/>
                </a:solidFill>
                <a:effectLst/>
                <a:latin typeface="Helvetica Neue"/>
              </a:rPr>
              <a:t>D</a:t>
            </a:r>
            <a:r>
              <a:rPr lang="en-US" sz="2700" b="1" dirty="0">
                <a:solidFill>
                  <a:srgbClr val="00693E"/>
                </a:solidFill>
                <a:latin typeface="Helvetica Neue"/>
              </a:rPr>
              <a:t>ataset</a:t>
            </a:r>
            <a:r>
              <a:rPr lang="zh-CN" altLang="en-US" sz="2700" b="1" dirty="0">
                <a:solidFill>
                  <a:srgbClr val="00693E"/>
                </a:solidFill>
                <a:latin typeface="Helvetica Neue"/>
              </a:rPr>
              <a:t> </a:t>
            </a:r>
            <a:r>
              <a:rPr lang="en-US" altLang="zh-CN" sz="2700" b="1" dirty="0">
                <a:solidFill>
                  <a:srgbClr val="00693E"/>
                </a:solidFill>
                <a:latin typeface="Helvetica Neue"/>
              </a:rPr>
              <a:t>and</a:t>
            </a:r>
            <a:r>
              <a:rPr lang="zh-CN" altLang="en-US" sz="2700" b="1" dirty="0">
                <a:solidFill>
                  <a:srgbClr val="00693E"/>
                </a:solidFill>
                <a:latin typeface="Helvetica Neue"/>
              </a:rPr>
              <a:t> </a:t>
            </a:r>
            <a:r>
              <a:rPr lang="en-US" altLang="zh-CN" sz="2700" b="1" dirty="0">
                <a:solidFill>
                  <a:srgbClr val="00693E"/>
                </a:solidFill>
                <a:latin typeface="Helvetica Neue"/>
              </a:rPr>
              <a:t>Code (</a:t>
            </a:r>
            <a:r>
              <a:rPr lang="en-US" altLang="zh-CN" sz="2700" b="1" dirty="0" err="1">
                <a:solidFill>
                  <a:srgbClr val="00693E"/>
                </a:solidFill>
                <a:latin typeface="Helvetica Neue"/>
              </a:rPr>
              <a:t>Pytorch</a:t>
            </a:r>
            <a:r>
              <a:rPr lang="en-US" altLang="zh-CN" sz="2700" b="1" dirty="0">
                <a:solidFill>
                  <a:srgbClr val="00693E"/>
                </a:solidFill>
                <a:latin typeface="Helvetica Neue"/>
              </a:rPr>
              <a:t>)</a:t>
            </a:r>
            <a:r>
              <a:rPr lang="zh-CN" altLang="en-US" sz="2700" b="1" dirty="0">
                <a:solidFill>
                  <a:srgbClr val="00693E"/>
                </a:solidFill>
                <a:latin typeface="Helvetica Neue"/>
              </a:rPr>
              <a:t> </a:t>
            </a:r>
            <a:r>
              <a:rPr lang="en-US" altLang="zh-CN" sz="2700" b="1" dirty="0">
                <a:solidFill>
                  <a:srgbClr val="00693E"/>
                </a:solidFill>
                <a:latin typeface="Helvetica Neue"/>
              </a:rPr>
              <a:t>for</a:t>
            </a:r>
            <a:r>
              <a:rPr lang="zh-CN" altLang="en-US" sz="2700" b="1" dirty="0">
                <a:solidFill>
                  <a:srgbClr val="00693E"/>
                </a:solidFill>
                <a:latin typeface="Helvetica Neue"/>
              </a:rPr>
              <a:t> </a:t>
            </a:r>
            <a:r>
              <a:rPr lang="en-US" altLang="zh-CN" sz="2700" b="1" dirty="0">
                <a:solidFill>
                  <a:srgbClr val="00693E"/>
                </a:solidFill>
                <a:latin typeface="Helvetica Neue"/>
              </a:rPr>
              <a:t>Histopathological</a:t>
            </a:r>
            <a:r>
              <a:rPr lang="zh-CN" altLang="en-US" sz="2700" b="1" dirty="0">
                <a:solidFill>
                  <a:srgbClr val="00693E"/>
                </a:solidFill>
                <a:latin typeface="Helvetica Neue"/>
              </a:rPr>
              <a:t> </a:t>
            </a:r>
            <a:r>
              <a:rPr lang="en-US" altLang="zh-CN" sz="2700" b="1" dirty="0">
                <a:solidFill>
                  <a:srgbClr val="00693E"/>
                </a:solidFill>
                <a:latin typeface="Helvetica Neue"/>
              </a:rPr>
              <a:t>Image</a:t>
            </a:r>
            <a:r>
              <a:rPr lang="zh-CN" altLang="en-US" sz="2700" b="1" dirty="0">
                <a:solidFill>
                  <a:srgbClr val="00693E"/>
                </a:solidFill>
                <a:latin typeface="Helvetica Neue"/>
              </a:rPr>
              <a:t> </a:t>
            </a:r>
            <a:r>
              <a:rPr lang="en-US" altLang="zh-CN" sz="2700" b="1" dirty="0">
                <a:solidFill>
                  <a:srgbClr val="00693E"/>
                </a:solidFill>
                <a:latin typeface="Helvetica Neue"/>
              </a:rPr>
              <a:t>Analysis</a:t>
            </a:r>
            <a:br>
              <a:rPr lang="en-US" b="1" i="0" dirty="0">
                <a:solidFill>
                  <a:srgbClr val="00693E"/>
                </a:solidFill>
                <a:effectLst/>
                <a:latin typeface="Helvetica Neue"/>
              </a:rPr>
            </a:br>
            <a:endParaRPr lang="en-US" dirty="0"/>
          </a:p>
        </p:txBody>
      </p:sp>
      <p:sp>
        <p:nvSpPr>
          <p:cNvPr id="3" name="内容占位符 2">
            <a:extLst>
              <a:ext uri="{FF2B5EF4-FFF2-40B4-BE49-F238E27FC236}">
                <a16:creationId xmlns:a16="http://schemas.microsoft.com/office/drawing/2014/main" id="{489EAE6F-CF7B-4E90-B1A9-8298929ADCDF}"/>
              </a:ext>
            </a:extLst>
          </p:cNvPr>
          <p:cNvSpPr>
            <a:spLocks noGrp="1"/>
          </p:cNvSpPr>
          <p:nvPr>
            <p:ph idx="1"/>
          </p:nvPr>
        </p:nvSpPr>
        <p:spPr>
          <a:xfrm>
            <a:off x="539552" y="1524993"/>
            <a:ext cx="7886700" cy="679872"/>
          </a:xfrm>
        </p:spPr>
        <p:txBody>
          <a:bodyPr/>
          <a:lstStyle/>
          <a:p>
            <a:r>
              <a:rPr lang="en-US" sz="2000" b="1" i="0" dirty="0">
                <a:solidFill>
                  <a:srgbClr val="00693E"/>
                </a:solidFill>
                <a:effectLst/>
                <a:latin typeface="Helvetica Neue"/>
                <a:hlinkClick r:id="rId2"/>
              </a:rPr>
              <a:t>MHIST: A Minimalist Histopathology Image Analysis Dataset</a:t>
            </a:r>
            <a:endParaRPr lang="en-US" sz="2000" b="1" i="0" dirty="0">
              <a:solidFill>
                <a:srgbClr val="00693E"/>
              </a:solidFill>
              <a:effectLst/>
              <a:latin typeface="Helvetica Neue"/>
            </a:endParaRPr>
          </a:p>
          <a:p>
            <a:endParaRPr lang="en-US" dirty="0"/>
          </a:p>
        </p:txBody>
      </p:sp>
      <p:pic>
        <p:nvPicPr>
          <p:cNvPr id="6" name="图片 5">
            <a:extLst>
              <a:ext uri="{FF2B5EF4-FFF2-40B4-BE49-F238E27FC236}">
                <a16:creationId xmlns:a16="http://schemas.microsoft.com/office/drawing/2014/main" id="{C626A046-507B-4E66-949C-3B7E98B16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9" y="2099032"/>
            <a:ext cx="4032448" cy="2322690"/>
          </a:xfrm>
          <a:prstGeom prst="rect">
            <a:avLst/>
          </a:prstGeom>
        </p:spPr>
      </p:pic>
      <p:pic>
        <p:nvPicPr>
          <p:cNvPr id="8" name="图片 7">
            <a:extLst>
              <a:ext uri="{FF2B5EF4-FFF2-40B4-BE49-F238E27FC236}">
                <a16:creationId xmlns:a16="http://schemas.microsoft.com/office/drawing/2014/main" id="{21F6C440-EB4D-417C-B92D-19A1CFDFA4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9451" y="2099032"/>
            <a:ext cx="2594917" cy="2400687"/>
          </a:xfrm>
          <a:prstGeom prst="rect">
            <a:avLst/>
          </a:prstGeom>
        </p:spPr>
      </p:pic>
      <p:pic>
        <p:nvPicPr>
          <p:cNvPr id="10" name="图片 9">
            <a:extLst>
              <a:ext uri="{FF2B5EF4-FFF2-40B4-BE49-F238E27FC236}">
                <a16:creationId xmlns:a16="http://schemas.microsoft.com/office/drawing/2014/main" id="{2E173085-6FAA-4BE6-8DC3-82A81E2B76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512" y="4654759"/>
            <a:ext cx="4202167" cy="1870585"/>
          </a:xfrm>
          <a:prstGeom prst="rect">
            <a:avLst/>
          </a:prstGeom>
        </p:spPr>
      </p:pic>
      <p:pic>
        <p:nvPicPr>
          <p:cNvPr id="12" name="图片 11">
            <a:extLst>
              <a:ext uri="{FF2B5EF4-FFF2-40B4-BE49-F238E27FC236}">
                <a16:creationId xmlns:a16="http://schemas.microsoft.com/office/drawing/2014/main" id="{D57B38DB-ED5D-4062-AD27-F3FFCF9E5E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1404" y="4599487"/>
            <a:ext cx="4257161" cy="1908210"/>
          </a:xfrm>
          <a:prstGeom prst="rect">
            <a:avLst/>
          </a:prstGeom>
        </p:spPr>
      </p:pic>
    </p:spTree>
    <p:extLst>
      <p:ext uri="{BB962C8B-B14F-4D97-AF65-F5344CB8AC3E}">
        <p14:creationId xmlns:p14="http://schemas.microsoft.com/office/powerpoint/2010/main" val="2049746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0CC8C782-685B-4D4A-AD61-4500A46D019E}" type="slidenum">
              <a:rPr kumimoji="0" lang="en-US" altLang="zh-CN" sz="2000" smtClean="0"/>
              <a:t>20</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19460" name="矩形 3"/>
          <p:cNvSpPr>
            <a:spLocks noChangeArrowheads="1"/>
          </p:cNvSpPr>
          <p:nvPr/>
        </p:nvSpPr>
        <p:spPr bwMode="auto">
          <a:xfrm>
            <a:off x="900113" y="984250"/>
            <a:ext cx="8632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2. </a:t>
            </a:r>
            <a:r>
              <a:rPr kumimoji="0" lang="zh-CN" altLang="en-US" sz="2000" b="1">
                <a:solidFill>
                  <a:srgbClr val="000000"/>
                </a:solidFill>
                <a:latin typeface="Calibri" panose="020F0702030404030204" pitchFamily="34" charset="0"/>
                <a:ea typeface="等线" panose="02010600030101010101" pitchFamily="2" charset="-122"/>
              </a:rPr>
              <a:t>我们要求的综述报告长什么样？</a:t>
            </a:r>
            <a:r>
              <a:rPr kumimoji="0" lang="zh-CN" altLang="en-US" sz="2000" b="1">
                <a:solidFill>
                  <a:srgbClr val="C00000"/>
                </a:solidFill>
                <a:latin typeface="Calibri" panose="020F0702030404030204" pitchFamily="34" charset="0"/>
                <a:ea typeface="等线" panose="02010600030101010101" pitchFamily="2" charset="-122"/>
              </a:rPr>
              <a:t>格式要求</a:t>
            </a:r>
            <a:endParaRPr kumimoji="0" lang="en-US" altLang="zh-CN" sz="2000" b="1">
              <a:solidFill>
                <a:srgbClr val="C00000"/>
              </a:solidFill>
              <a:latin typeface="Calibri" panose="020F0702030404030204" pitchFamily="34" charset="0"/>
              <a:ea typeface="等线" panose="02010600030101010101" pitchFamily="2" charset="-122"/>
            </a:endParaRPr>
          </a:p>
        </p:txBody>
      </p:sp>
      <p:sp>
        <p:nvSpPr>
          <p:cNvPr id="5" name="矩形 4"/>
          <p:cNvSpPr/>
          <p:nvPr/>
        </p:nvSpPr>
        <p:spPr>
          <a:xfrm>
            <a:off x="2483768" y="1560391"/>
            <a:ext cx="6480720" cy="4031873"/>
          </a:xfrm>
          <a:prstGeom prst="rect">
            <a:avLst/>
          </a:prstGeom>
        </p:spPr>
        <p:txBody>
          <a:bodyPr>
            <a:spAutoFit/>
          </a:bodyPr>
          <a:lstStyle/>
          <a:p>
            <a:pPr marL="342900" indent="-342900" algn="just" defTabSz="457200" eaLnBrk="1" fontAlgn="auto" hangingPunct="1">
              <a:spcBef>
                <a:spcPts val="0"/>
              </a:spcBef>
              <a:spcAft>
                <a:spcPts val="0"/>
              </a:spcAft>
              <a:buFont typeface="Wingdings" panose="05000000000000000000" pitchFamily="2" charset="2"/>
              <a:buChar char=""/>
              <a:defRPr/>
            </a:pPr>
            <a:r>
              <a:rPr kumimoji="0" lang="zh-CN" altLang="zh-CN" sz="2400" b="1" kern="0" dirty="0">
                <a:solidFill>
                  <a:srgbClr val="001D32"/>
                </a:solidFill>
                <a:cs typeface="Times New Roman" panose="02020703060505090304" pitchFamily="18" charset="0"/>
              </a:rPr>
              <a:t>学位论文格式</a:t>
            </a:r>
            <a:endParaRPr kumimoji="0" lang="zh-CN" altLang="zh-CN" sz="1600" kern="100" dirty="0">
              <a:solidFill>
                <a:prstClr val="black"/>
              </a:solidFill>
              <a:latin typeface="Calibri" panose="020F0702030404030204" pitchFamily="34" charset="0"/>
              <a:cs typeface="Times New Roman" panose="02020703060505090304" pitchFamily="18" charset="0"/>
            </a:endParaRPr>
          </a:p>
          <a:p>
            <a:pPr marL="342900" indent="-342900" algn="just" defTabSz="457200" eaLnBrk="1" fontAlgn="auto" hangingPunct="1">
              <a:spcBef>
                <a:spcPts val="0"/>
              </a:spcBef>
              <a:spcAft>
                <a:spcPts val="0"/>
              </a:spcAft>
              <a:buFont typeface="宋体" panose="02010600030101010101" pitchFamily="2" charset="-122"/>
              <a:buAutoNum type="arabicPeriod"/>
              <a:defRPr/>
            </a:pPr>
            <a:r>
              <a:rPr kumimoji="0" lang="en-US" altLang="zh-CN" sz="1600" kern="100" dirty="0">
                <a:solidFill>
                  <a:prstClr val="black"/>
                </a:solidFill>
                <a:cs typeface="Times New Roman" panose="02020703060505090304" pitchFamily="18" charset="0"/>
              </a:rPr>
              <a:t>Huang H. Design and manufacture of branch optic waveguide phase modulator for fiber optic gyroscope[D]. Chengdu: University of Electronic Science and Technology of China, 2004: 20-28.</a:t>
            </a:r>
            <a:endParaRPr kumimoji="0" lang="en-US" altLang="zh-CN" sz="1600" kern="100" dirty="0">
              <a:solidFill>
                <a:prstClr val="black"/>
              </a:solidFill>
              <a:latin typeface="宋体" panose="02010600030101010101" pitchFamily="2" charset="-122"/>
              <a:cs typeface="Times New Roman" panose="02020703060505090304" pitchFamily="18" charset="0"/>
            </a:endParaRPr>
          </a:p>
          <a:p>
            <a:pPr marL="342900" indent="-342900" algn="just" defTabSz="457200" eaLnBrk="1" fontAlgn="auto" hangingPunct="1">
              <a:spcBef>
                <a:spcPts val="0"/>
              </a:spcBef>
              <a:spcAft>
                <a:spcPts val="0"/>
              </a:spcAft>
              <a:buFont typeface="宋体" panose="02010600030101010101" pitchFamily="2" charset="-122"/>
              <a:buAutoNum type="arabicPeriod"/>
              <a:defRPr/>
            </a:pPr>
            <a:r>
              <a:rPr kumimoji="0" lang="zh-CN" altLang="zh-CN" sz="1600" kern="100" dirty="0">
                <a:solidFill>
                  <a:prstClr val="black"/>
                </a:solidFill>
                <a:cs typeface="Times New Roman" panose="02020703060505090304" pitchFamily="18" charset="0"/>
              </a:rPr>
              <a:t>黄禾</a:t>
            </a:r>
            <a:r>
              <a:rPr kumimoji="0" lang="en-US" altLang="zh-CN" sz="1600" kern="100" dirty="0">
                <a:solidFill>
                  <a:prstClr val="black"/>
                </a:solidFill>
                <a:cs typeface="Times New Roman" panose="02020703060505090304" pitchFamily="18" charset="0"/>
              </a:rPr>
              <a:t>. </a:t>
            </a:r>
            <a:r>
              <a:rPr kumimoji="0" lang="zh-CN" altLang="zh-CN" sz="1600" kern="100" dirty="0">
                <a:solidFill>
                  <a:prstClr val="black"/>
                </a:solidFill>
                <a:cs typeface="Times New Roman" panose="02020703060505090304" pitchFamily="18" charset="0"/>
              </a:rPr>
              <a:t>光纤陀螺仪用集成光波导</a:t>
            </a:r>
            <a:r>
              <a:rPr kumimoji="0" lang="en-US" altLang="zh-CN" sz="1600" kern="100" dirty="0">
                <a:solidFill>
                  <a:prstClr val="black"/>
                </a:solidFill>
                <a:cs typeface="Times New Roman" panose="02020703060505090304" pitchFamily="18" charset="0"/>
              </a:rPr>
              <a:t>Y</a:t>
            </a:r>
            <a:r>
              <a:rPr kumimoji="0" lang="zh-CN" altLang="zh-CN" sz="1600" kern="100" dirty="0">
                <a:solidFill>
                  <a:prstClr val="black"/>
                </a:solidFill>
                <a:cs typeface="Times New Roman" panose="02020703060505090304" pitchFamily="18" charset="0"/>
              </a:rPr>
              <a:t>分支相位调制器的设计与制作</a:t>
            </a:r>
            <a:r>
              <a:rPr kumimoji="0" lang="en-US" altLang="zh-CN" sz="1600" kern="100" dirty="0">
                <a:solidFill>
                  <a:prstClr val="black"/>
                </a:solidFill>
                <a:cs typeface="Times New Roman" panose="02020703060505090304" pitchFamily="18" charset="0"/>
              </a:rPr>
              <a:t>[D]. </a:t>
            </a:r>
            <a:r>
              <a:rPr kumimoji="0" lang="zh-CN" altLang="zh-CN" sz="1600" kern="100" dirty="0">
                <a:solidFill>
                  <a:prstClr val="black"/>
                </a:solidFill>
                <a:highlight>
                  <a:srgbClr val="00FFFF"/>
                </a:highlight>
                <a:cs typeface="Times New Roman" panose="02020703060505090304" pitchFamily="18" charset="0"/>
              </a:rPr>
              <a:t>成都</a:t>
            </a:r>
            <a:r>
              <a:rPr kumimoji="0" lang="en-US" altLang="zh-CN" sz="1600" kern="100" dirty="0">
                <a:solidFill>
                  <a:prstClr val="black"/>
                </a:solidFill>
                <a:highlight>
                  <a:srgbClr val="00FFFF"/>
                </a:highlight>
                <a:cs typeface="Times New Roman" panose="02020703060505090304" pitchFamily="18" charset="0"/>
              </a:rPr>
              <a:t>:</a:t>
            </a:r>
            <a:r>
              <a:rPr kumimoji="0" lang="en-US" altLang="zh-CN" sz="1600" kern="100" dirty="0">
                <a:solidFill>
                  <a:prstClr val="black"/>
                </a:solidFill>
                <a:cs typeface="Times New Roman" panose="02020703060505090304" pitchFamily="18" charset="0"/>
              </a:rPr>
              <a:t> </a:t>
            </a:r>
            <a:r>
              <a:rPr kumimoji="0" lang="zh-CN" altLang="zh-CN" sz="1600" kern="100" dirty="0">
                <a:solidFill>
                  <a:prstClr val="black"/>
                </a:solidFill>
                <a:cs typeface="Times New Roman" panose="02020703060505090304" pitchFamily="18" charset="0"/>
              </a:rPr>
              <a:t>电子科技大学</a:t>
            </a:r>
            <a:r>
              <a:rPr kumimoji="0" lang="en-US" altLang="zh-CN" sz="1600" kern="100" dirty="0">
                <a:solidFill>
                  <a:prstClr val="black"/>
                </a:solidFill>
                <a:cs typeface="Times New Roman" panose="02020703060505090304" pitchFamily="18" charset="0"/>
              </a:rPr>
              <a:t>, 2004: 20-28.</a:t>
            </a:r>
          </a:p>
          <a:p>
            <a:pPr marL="266700" algn="just" defTabSz="457200" eaLnBrk="1" fontAlgn="auto" hangingPunct="1">
              <a:spcBef>
                <a:spcPts val="0"/>
              </a:spcBef>
              <a:spcAft>
                <a:spcPts val="0"/>
              </a:spcAft>
              <a:defRPr/>
            </a:pPr>
            <a:endParaRPr kumimoji="0" lang="zh-CN" altLang="zh-CN" sz="1600" kern="100" dirty="0">
              <a:solidFill>
                <a:prstClr val="black"/>
              </a:solidFill>
              <a:latin typeface="Calibri" panose="020F0702030404030204" pitchFamily="34" charset="0"/>
              <a:cs typeface="Times New Roman" panose="02020703060505090304" pitchFamily="18" charset="0"/>
            </a:endParaRPr>
          </a:p>
          <a:p>
            <a:pPr marL="342900" indent="-342900" algn="just" defTabSz="457200" eaLnBrk="1" fontAlgn="auto" hangingPunct="1">
              <a:spcBef>
                <a:spcPts val="0"/>
              </a:spcBef>
              <a:spcAft>
                <a:spcPts val="0"/>
              </a:spcAft>
              <a:buFont typeface="Wingdings" panose="05000000000000000000" pitchFamily="2" charset="2"/>
              <a:buChar char=""/>
              <a:defRPr/>
            </a:pPr>
            <a:r>
              <a:rPr kumimoji="0" lang="zh-CN" altLang="zh-CN" sz="2400" b="1" kern="0" dirty="0">
                <a:solidFill>
                  <a:prstClr val="black"/>
                </a:solidFill>
                <a:cs typeface="Times New Roman" panose="02020703060505090304" pitchFamily="18" charset="0"/>
              </a:rPr>
              <a:t>会议论文格式</a:t>
            </a:r>
            <a:endParaRPr kumimoji="0" lang="zh-CN" altLang="zh-CN" sz="1600" kern="100" dirty="0">
              <a:solidFill>
                <a:prstClr val="black"/>
              </a:solidFill>
              <a:latin typeface="Calibri" panose="020F0702030404030204" pitchFamily="34" charset="0"/>
              <a:cs typeface="Times New Roman" panose="02020703060505090304" pitchFamily="18" charset="0"/>
            </a:endParaRPr>
          </a:p>
          <a:p>
            <a:pPr marL="342900" indent="-342900" algn="just" defTabSz="457200" eaLnBrk="1" fontAlgn="auto" hangingPunct="1">
              <a:spcBef>
                <a:spcPts val="0"/>
              </a:spcBef>
              <a:spcAft>
                <a:spcPts val="0"/>
              </a:spcAft>
              <a:buFont typeface="宋体" panose="02010600030101010101" pitchFamily="2" charset="-122"/>
              <a:buAutoNum type="arabicPeriod"/>
              <a:defRPr/>
            </a:pPr>
            <a:r>
              <a:rPr kumimoji="0" lang="en-US" altLang="zh-CN" sz="1600" kern="100" dirty="0">
                <a:solidFill>
                  <a:prstClr val="black"/>
                </a:solidFill>
                <a:cs typeface="Times New Roman" panose="02020703060505090304" pitchFamily="18" charset="0"/>
              </a:rPr>
              <a:t>Chen S T, Cheng J H, Gao W. A phase modulation method for improving the scale factor stability of fiber-optic gyroscope[C]</a:t>
            </a:r>
            <a:r>
              <a:rPr kumimoji="0" lang="en-US" altLang="zh-CN" sz="1600" kern="100" dirty="0">
                <a:solidFill>
                  <a:prstClr val="black"/>
                </a:solidFill>
                <a:highlight>
                  <a:srgbClr val="00FFFF"/>
                </a:highlight>
                <a:cs typeface="Times New Roman" panose="02020703060505090304" pitchFamily="18" charset="0"/>
              </a:rPr>
              <a:t>//Proceedings</a:t>
            </a:r>
            <a:r>
              <a:rPr kumimoji="0" lang="en-US" altLang="zh-CN" sz="1600" kern="100" dirty="0">
                <a:solidFill>
                  <a:prstClr val="black"/>
                </a:solidFill>
                <a:cs typeface="Times New Roman" panose="02020703060505090304" pitchFamily="18" charset="0"/>
              </a:rPr>
              <a:t> of 2008 IEEE International Conference on Mechatronics and Automation, 2008, 978: 37-42.</a:t>
            </a:r>
            <a:endParaRPr kumimoji="0" lang="zh-CN" altLang="zh-CN" sz="1600" kern="100" dirty="0">
              <a:solidFill>
                <a:prstClr val="black"/>
              </a:solidFill>
              <a:latin typeface="宋体" panose="02010600030101010101" pitchFamily="2" charset="-122"/>
              <a:cs typeface="Times New Roman" panose="02020703060505090304" pitchFamily="18" charset="0"/>
            </a:endParaRPr>
          </a:p>
          <a:p>
            <a:pPr marL="342900" indent="-342900" algn="just" defTabSz="457200" eaLnBrk="1" fontAlgn="auto" hangingPunct="1">
              <a:spcBef>
                <a:spcPts val="0"/>
              </a:spcBef>
              <a:spcAft>
                <a:spcPts val="0"/>
              </a:spcAft>
              <a:buFont typeface="宋体" panose="02010600030101010101" pitchFamily="2" charset="-122"/>
              <a:buAutoNum type="arabicPeriod"/>
              <a:defRPr/>
            </a:pPr>
            <a:r>
              <a:rPr kumimoji="0" lang="en-US" altLang="zh-CN" sz="1600" kern="100" dirty="0">
                <a:solidFill>
                  <a:prstClr val="black"/>
                </a:solidFill>
                <a:cs typeface="Times New Roman" panose="02020703060505090304" pitchFamily="18" charset="0"/>
              </a:rPr>
              <a:t>Shi Y, </a:t>
            </a:r>
            <a:r>
              <a:rPr kumimoji="0" lang="en-US" altLang="zh-CN" sz="1600" kern="100" dirty="0" err="1">
                <a:solidFill>
                  <a:prstClr val="black"/>
                </a:solidFill>
                <a:cs typeface="Times New Roman" panose="02020703060505090304" pitchFamily="18" charset="0"/>
              </a:rPr>
              <a:t>Mallik</a:t>
            </a:r>
            <a:r>
              <a:rPr kumimoji="0" lang="en-US" altLang="zh-CN" sz="1600" kern="100" dirty="0">
                <a:solidFill>
                  <a:prstClr val="black"/>
                </a:solidFill>
                <a:cs typeface="Times New Roman" panose="02020703060505090304" pitchFamily="18" charset="0"/>
              </a:rPr>
              <a:t> R K, </a:t>
            </a:r>
            <a:r>
              <a:rPr kumimoji="0" lang="en-US" altLang="zh-CN" sz="1600" kern="100" dirty="0" err="1">
                <a:solidFill>
                  <a:prstClr val="black"/>
                </a:solidFill>
                <a:cs typeface="Times New Roman" panose="02020703060505090304" pitchFamily="18" charset="0"/>
              </a:rPr>
              <a:t>Letaief</a:t>
            </a:r>
            <a:r>
              <a:rPr kumimoji="0" lang="en-US" altLang="zh-CN" sz="1600" kern="100" dirty="0">
                <a:solidFill>
                  <a:prstClr val="black"/>
                </a:solidFill>
                <a:cs typeface="Times New Roman" panose="02020703060505090304" pitchFamily="18" charset="0"/>
              </a:rPr>
              <a:t> K B. Power control for relay-assisted wireless systems with general relaying[C]. IEEE International Conference on Communications, 2010: </a:t>
            </a:r>
            <a:r>
              <a:rPr kumimoji="0" lang="en-US" altLang="zh-CN" sz="1600" kern="100" dirty="0">
                <a:solidFill>
                  <a:prstClr val="black"/>
                </a:solidFill>
                <a:highlight>
                  <a:srgbClr val="00FFFF"/>
                </a:highlight>
                <a:cs typeface="Times New Roman" panose="02020703060505090304" pitchFamily="18" charset="0"/>
              </a:rPr>
              <a:t>11412565</a:t>
            </a:r>
            <a:r>
              <a:rPr kumimoji="0" lang="en-US" altLang="zh-CN" sz="1600" kern="100" dirty="0">
                <a:solidFill>
                  <a:prstClr val="black"/>
                </a:solidFill>
                <a:cs typeface="Times New Roman" panose="02020703060505090304" pitchFamily="18" charset="0"/>
              </a:rPr>
              <a:t>.</a:t>
            </a:r>
            <a:endParaRPr kumimoji="0" lang="zh-CN" altLang="zh-CN" sz="1600" kern="100" dirty="0">
              <a:solidFill>
                <a:prstClr val="black"/>
              </a:solidFill>
              <a:latin typeface="宋体" panose="02010600030101010101" pitchFamily="2" charset="-122"/>
              <a:cs typeface="Times New Roman" panose="02020703060505090304" pitchFamily="18" charset="0"/>
            </a:endParaRPr>
          </a:p>
        </p:txBody>
      </p:sp>
      <p:sp>
        <p:nvSpPr>
          <p:cNvPr id="6" name="矩形 5"/>
          <p:cNvSpPr/>
          <p:nvPr/>
        </p:nvSpPr>
        <p:spPr>
          <a:xfrm>
            <a:off x="900113" y="1557338"/>
            <a:ext cx="1439862" cy="5040312"/>
          </a:xfrm>
          <a:prstGeom prst="rect">
            <a:avLst/>
          </a:prstGeom>
          <a:solidFill>
            <a:srgbClr val="C00000"/>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文献</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格式</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67A69809-A4F2-46CA-9F6B-33BB182E02E0}" type="slidenum">
              <a:rPr kumimoji="0" lang="en-US" altLang="zh-CN" sz="2000" smtClean="0"/>
              <a:t>21</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cxnSp>
        <p:nvCxnSpPr>
          <p:cNvPr id="20484" name="直接连接符 3"/>
          <p:cNvCxnSpPr>
            <a:cxnSpLocks noChangeShapeType="1"/>
          </p:cNvCxnSpPr>
          <p:nvPr/>
        </p:nvCxnSpPr>
        <p:spPr bwMode="auto">
          <a:xfrm>
            <a:off x="1547813" y="6664325"/>
            <a:ext cx="7272337" cy="0"/>
          </a:xfrm>
          <a:prstGeom prst="line">
            <a:avLst/>
          </a:prstGeom>
          <a:noFill/>
          <a:ln w="28575" algn="ctr">
            <a:solidFill>
              <a:srgbClr val="000000"/>
            </a:solidFill>
            <a:miter lim="800000"/>
          </a:ln>
          <a:extLst>
            <a:ext uri="{909E8E84-426E-40DD-AFC4-6F175D3DCCD1}">
              <a14:hiddenFill xmlns:a14="http://schemas.microsoft.com/office/drawing/2010/main">
                <a:noFill/>
              </a14:hiddenFill>
            </a:ext>
          </a:extLst>
        </p:spPr>
      </p:cxnSp>
      <p:sp>
        <p:nvSpPr>
          <p:cNvPr id="5" name="矩形 4"/>
          <p:cNvSpPr/>
          <p:nvPr/>
        </p:nvSpPr>
        <p:spPr>
          <a:xfrm>
            <a:off x="827088" y="1484313"/>
            <a:ext cx="1441450" cy="5040312"/>
          </a:xfrm>
          <a:prstGeom prst="rect">
            <a:avLst/>
          </a:prstGeom>
          <a:solidFill>
            <a:srgbClr val="ED7D31"/>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综述的</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学术</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道德</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原则</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请务必注意</a:t>
            </a:r>
          </a:p>
        </p:txBody>
      </p:sp>
      <p:sp>
        <p:nvSpPr>
          <p:cNvPr id="20486" name="矩形 5"/>
          <p:cNvSpPr>
            <a:spLocks noChangeArrowheads="1"/>
          </p:cNvSpPr>
          <p:nvPr/>
        </p:nvSpPr>
        <p:spPr bwMode="auto">
          <a:xfrm>
            <a:off x="827088" y="912813"/>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2. </a:t>
            </a:r>
            <a:r>
              <a:rPr kumimoji="0" lang="zh-CN" altLang="en-US" sz="2000" b="1">
                <a:solidFill>
                  <a:srgbClr val="000000"/>
                </a:solidFill>
                <a:latin typeface="Calibri" panose="020F0702030404030204" pitchFamily="34" charset="0"/>
                <a:ea typeface="等线" panose="02010600030101010101" pitchFamily="2" charset="-122"/>
              </a:rPr>
              <a:t>我们要求的综述报告长什么样？</a:t>
            </a:r>
            <a:r>
              <a:rPr kumimoji="0" lang="zh-CN" altLang="en-US" sz="2000" b="1">
                <a:solidFill>
                  <a:srgbClr val="ED7D31"/>
                </a:solidFill>
                <a:latin typeface="Calibri" panose="020F0702030404030204" pitchFamily="34" charset="0"/>
                <a:ea typeface="等线" panose="02010600030101010101" pitchFamily="2" charset="-122"/>
              </a:rPr>
              <a:t>引用要求</a:t>
            </a:r>
            <a:endParaRPr kumimoji="0" lang="en-US" altLang="zh-CN" sz="2000" b="1">
              <a:solidFill>
                <a:srgbClr val="ED7D31"/>
              </a:solidFill>
              <a:latin typeface="Calibri" panose="020F0702030404030204" pitchFamily="34" charset="0"/>
              <a:ea typeface="等线" panose="02010600030101010101" pitchFamily="2" charset="-122"/>
            </a:endParaRPr>
          </a:p>
        </p:txBody>
      </p:sp>
      <p:sp>
        <p:nvSpPr>
          <p:cNvPr id="7" name="矩形 6"/>
          <p:cNvSpPr/>
          <p:nvPr/>
        </p:nvSpPr>
        <p:spPr>
          <a:xfrm>
            <a:off x="2571750" y="1476375"/>
            <a:ext cx="6473825" cy="1441450"/>
          </a:xfrm>
          <a:prstGeom prst="rect">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2800" b="1" kern="0" dirty="0">
                <a:solidFill>
                  <a:srgbClr val="FFFF00"/>
                </a:solidFill>
                <a:latin typeface="Calibri" panose="020F0702030404030204"/>
                <a:ea typeface="等线" panose="02010600030101010101" pitchFamily="2" charset="-122"/>
              </a:rPr>
              <a:t>避免盗版嫌疑的两个凡是：</a:t>
            </a:r>
            <a:endParaRPr kumimoji="0" lang="en-US" altLang="zh-CN" sz="2800" b="1" kern="0" dirty="0">
              <a:solidFill>
                <a:srgbClr val="FFFF00"/>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800" kern="0" dirty="0">
                <a:solidFill>
                  <a:prstClr val="white"/>
                </a:solidFill>
                <a:latin typeface="Calibri" panose="020F0702030404030204"/>
                <a:ea typeface="等线" panose="02010600030101010101" pitchFamily="2" charset="-122"/>
              </a:rPr>
              <a:t>凡是引述他人的，一律需要引用</a:t>
            </a:r>
            <a:endParaRPr kumimoji="0" lang="en-US" altLang="zh-CN" sz="28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800" kern="0" dirty="0">
                <a:solidFill>
                  <a:prstClr val="white"/>
                </a:solidFill>
                <a:latin typeface="Calibri" panose="020F0702030404030204"/>
                <a:ea typeface="等线" panose="02010600030101010101" pitchFamily="2" charset="-122"/>
              </a:rPr>
              <a:t>凡是别人的图，一律在图注引用</a:t>
            </a:r>
          </a:p>
        </p:txBody>
      </p:sp>
      <p:pic>
        <p:nvPicPr>
          <p:cNvPr id="20488" name="图片 7"/>
          <p:cNvPicPr>
            <a:picLocks noChangeAspect="1" noChangeArrowheads="1"/>
          </p:cNvPicPr>
          <p:nvPr/>
        </p:nvPicPr>
        <p:blipFill>
          <a:blip r:embed="rId2">
            <a:extLst>
              <a:ext uri="{28A0092B-C50C-407E-A947-70E740481C1C}">
                <a14:useLocalDpi xmlns:a14="http://schemas.microsoft.com/office/drawing/2010/main" val="0"/>
              </a:ext>
            </a:extLst>
          </a:blip>
          <a:srcRect b="67809"/>
          <a:stretch>
            <a:fillRect/>
          </a:stretch>
        </p:blipFill>
        <p:spPr bwMode="auto">
          <a:xfrm>
            <a:off x="2843213" y="2981325"/>
            <a:ext cx="57610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图片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3551238"/>
            <a:ext cx="5040313"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p:txBody>
          <a:bodyPr anchor="b"/>
          <a:lstStyle/>
          <a:p>
            <a:r>
              <a:rPr lang="zh-CN" altLang="en-US" sz="2550" b="1" dirty="0"/>
              <a:t>电子科技大学学生纪律处分规定（试行）</a:t>
            </a:r>
            <a:br>
              <a:rPr lang="zh-CN" altLang="en-US" sz="2550" b="1" dirty="0"/>
            </a:br>
            <a:r>
              <a:rPr lang="zh-CN" altLang="en-US" sz="2550" b="1" dirty="0"/>
              <a:t>（校学通知</a:t>
            </a:r>
            <a:r>
              <a:rPr lang="en-US" altLang="zh-CN" sz="2550" b="1" dirty="0"/>
              <a:t>[2005]105</a:t>
            </a:r>
            <a:r>
              <a:rPr lang="zh-CN" altLang="en-US" sz="2550" b="1" dirty="0"/>
              <a:t>号）</a:t>
            </a:r>
          </a:p>
        </p:txBody>
      </p:sp>
      <p:sp>
        <p:nvSpPr>
          <p:cNvPr id="10243" name="文本占位符 10242"/>
          <p:cNvSpPr>
            <a:spLocks noGrp="1"/>
          </p:cNvSpPr>
          <p:nvPr>
            <p:ph type="body" idx="1"/>
          </p:nvPr>
        </p:nvSpPr>
        <p:spPr/>
        <p:txBody>
          <a:bodyPr/>
          <a:lstStyle/>
          <a:p>
            <a:endParaRPr lang="en-US" altLang="zh-CN" b="0" dirty="0"/>
          </a:p>
          <a:p>
            <a:r>
              <a:rPr lang="zh-CN" altLang="en-US" b="0" dirty="0"/>
              <a:t>第十四条  </a:t>
            </a:r>
            <a:r>
              <a:rPr lang="zh-CN" altLang="en-US" dirty="0"/>
              <a:t>剽窃、抄袭他人研究成果，情节严重的，给予开除学籍处分。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关于学术规范的法规与条例</a:t>
            </a:r>
          </a:p>
        </p:txBody>
      </p:sp>
      <p:sp>
        <p:nvSpPr>
          <p:cNvPr id="3" name="内容占位符 2"/>
          <p:cNvSpPr>
            <a:spLocks noGrp="1"/>
          </p:cNvSpPr>
          <p:nvPr>
            <p:ph idx="1"/>
          </p:nvPr>
        </p:nvSpPr>
        <p:spPr/>
        <p:txBody>
          <a:bodyPr>
            <a:normAutofit fontScale="90000" lnSpcReduction="20000"/>
          </a:bodyPr>
          <a:lstStyle/>
          <a:p>
            <a:r>
              <a:rPr lang="zh-CN" altLang="en-US"/>
              <a:t>《中华人民共和国著作权法》</a:t>
            </a:r>
          </a:p>
          <a:p>
            <a:r>
              <a:rPr lang="zh-CN" altLang="en-US"/>
              <a:t>《中华人民共和国学位条例》</a:t>
            </a:r>
          </a:p>
          <a:p>
            <a:r>
              <a:rPr lang="zh-CN" altLang="en-US"/>
              <a:t>国务院学位委员会关于在学位授予工作中加强学术道德和学术规范建设的意见，学位〔2010〕9号</a:t>
            </a:r>
          </a:p>
          <a:p>
            <a:r>
              <a:rPr lang="zh-CN" altLang="en-US"/>
              <a:t>教育部《高等学校科学技术学术规范指南》</a:t>
            </a:r>
          </a:p>
          <a:p>
            <a:r>
              <a:rPr lang="zh-CN" altLang="en-US"/>
              <a:t>同方知网《学术期刊论文不端行为的界定标准》</a:t>
            </a:r>
          </a:p>
          <a:p>
            <a:r>
              <a:rPr lang="zh-CN" altLang="en-US"/>
              <a:t>同方知网《科研诚信技术管理中心学术规范研究资料》</a:t>
            </a:r>
          </a:p>
          <a:p>
            <a:r>
              <a:rPr lang="en-US" altLang="zh-CN"/>
              <a:t>The IEEE Code of Ethics</a:t>
            </a:r>
          </a:p>
          <a:p>
            <a:r>
              <a:rPr lang="en-US" altLang="zh-CN"/>
              <a:t>学术道德规范</a:t>
            </a:r>
            <a:r>
              <a:rPr lang="zh-CN" altLang="en-US"/>
              <a:t>，中国计算机学会 - CCF</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其他学术规范的规定</a:t>
            </a:r>
          </a:p>
        </p:txBody>
      </p:sp>
      <p:sp>
        <p:nvSpPr>
          <p:cNvPr id="3" name="内容占位符 2"/>
          <p:cNvSpPr>
            <a:spLocks noGrp="1"/>
          </p:cNvSpPr>
          <p:nvPr>
            <p:ph idx="1"/>
          </p:nvPr>
        </p:nvSpPr>
        <p:spPr/>
        <p:txBody>
          <a:bodyPr/>
          <a:lstStyle/>
          <a:p>
            <a:r>
              <a:rPr lang="zh-CN" altLang="en-US">
                <a:sym typeface="+mn-ea"/>
              </a:rPr>
              <a:t>教育部《高等学校科学技术学术规范指南》</a:t>
            </a:r>
            <a:endParaRPr lang="zh-CN" altLang="en-US"/>
          </a:p>
          <a:p>
            <a:r>
              <a:rPr lang="zh-CN" altLang="en-US">
                <a:sym typeface="+mn-ea"/>
              </a:rPr>
              <a:t>同方知网《学术期刊论文不端行为的界定标准》</a:t>
            </a:r>
            <a:endParaRPr lang="zh-CN" altLang="en-US"/>
          </a:p>
          <a:p>
            <a:r>
              <a:rPr lang="zh-CN" altLang="en-US">
                <a:sym typeface="+mn-ea"/>
              </a:rPr>
              <a:t>同方知网《科研诚信技术管理中心学术规范研究资料》</a:t>
            </a:r>
            <a:endParaRPr lang="zh-CN" altLang="en-US"/>
          </a:p>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学校的规章制度</a:t>
            </a:r>
          </a:p>
        </p:txBody>
      </p:sp>
      <p:pic>
        <p:nvPicPr>
          <p:cNvPr id="4" name="内容占位符 3"/>
          <p:cNvPicPr>
            <a:picLocks noGrp="1" noChangeAspect="1"/>
          </p:cNvPicPr>
          <p:nvPr>
            <p:ph idx="1"/>
          </p:nvPr>
        </p:nvPicPr>
        <p:blipFill>
          <a:blip r:embed="rId2"/>
          <a:stretch>
            <a:fillRect/>
          </a:stretch>
        </p:blipFill>
        <p:spPr>
          <a:xfrm>
            <a:off x="561499" y="2051209"/>
            <a:ext cx="2869883" cy="3485674"/>
          </a:xfrm>
          <a:prstGeom prst="rect">
            <a:avLst/>
          </a:prstGeom>
        </p:spPr>
      </p:pic>
      <p:pic>
        <p:nvPicPr>
          <p:cNvPr id="10" name="图片 9"/>
          <p:cNvPicPr>
            <a:picLocks noChangeAspect="1"/>
          </p:cNvPicPr>
          <p:nvPr/>
        </p:nvPicPr>
        <p:blipFill>
          <a:blip r:embed="rId3"/>
          <a:stretch>
            <a:fillRect/>
          </a:stretch>
        </p:blipFill>
        <p:spPr>
          <a:xfrm>
            <a:off x="4256246" y="884873"/>
            <a:ext cx="1956911" cy="2790825"/>
          </a:xfrm>
          <a:prstGeom prst="rect">
            <a:avLst/>
          </a:prstGeom>
        </p:spPr>
      </p:pic>
      <p:pic>
        <p:nvPicPr>
          <p:cNvPr id="11" name="图片 10"/>
          <p:cNvPicPr>
            <a:picLocks noChangeAspect="1"/>
          </p:cNvPicPr>
          <p:nvPr/>
        </p:nvPicPr>
        <p:blipFill>
          <a:blip r:embed="rId4"/>
          <a:stretch>
            <a:fillRect/>
          </a:stretch>
        </p:blipFill>
        <p:spPr>
          <a:xfrm>
            <a:off x="4317683" y="3306128"/>
            <a:ext cx="1895475" cy="2655570"/>
          </a:xfrm>
          <a:prstGeom prst="rect">
            <a:avLst/>
          </a:prstGeom>
        </p:spPr>
      </p:pic>
      <p:pic>
        <p:nvPicPr>
          <p:cNvPr id="9" name="图片 8"/>
          <p:cNvPicPr>
            <a:picLocks noChangeAspect="1"/>
          </p:cNvPicPr>
          <p:nvPr/>
        </p:nvPicPr>
        <p:blipFill>
          <a:blip r:embed="rId5"/>
          <a:stretch>
            <a:fillRect/>
          </a:stretch>
        </p:blipFill>
        <p:spPr>
          <a:xfrm>
            <a:off x="6535103" y="3306128"/>
            <a:ext cx="1804035" cy="25146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1265"/>
          <p:cNvSpPr>
            <a:spLocks noGrp="1"/>
          </p:cNvSpPr>
          <p:nvPr>
            <p:ph type="title"/>
          </p:nvPr>
        </p:nvSpPr>
        <p:spPr/>
        <p:txBody>
          <a:bodyPr anchor="b"/>
          <a:lstStyle/>
          <a:p>
            <a:r>
              <a:rPr lang="en-US" altLang="zh-CN" sz="2550" dirty="0"/>
              <a:t>IEEE</a:t>
            </a:r>
            <a:r>
              <a:rPr lang="zh-CN" altLang="en-US" sz="2550" dirty="0"/>
              <a:t>关于剽窃</a:t>
            </a:r>
            <a:r>
              <a:rPr lang="en-US" altLang="zh-CN" sz="2550" dirty="0"/>
              <a:t>(Plagiarism)</a:t>
            </a:r>
            <a:r>
              <a:rPr lang="zh-CN" altLang="en-US" sz="2550" dirty="0"/>
              <a:t>的定义和讨论（双击</a:t>
            </a:r>
            <a:r>
              <a:rPr lang="en-US" altLang="zh-CN" sz="2550" dirty="0"/>
              <a:t>PDF</a:t>
            </a:r>
            <a:r>
              <a:rPr lang="zh-CN" altLang="en-US" sz="2550" dirty="0"/>
              <a:t>可打开）</a:t>
            </a:r>
          </a:p>
        </p:txBody>
      </p:sp>
      <p:graphicFrame>
        <p:nvGraphicFramePr>
          <p:cNvPr id="11275" name="内容占位符 11274"/>
          <p:cNvGraphicFramePr>
            <a:graphicFrameLocks noGrp="1"/>
          </p:cNvGraphicFramePr>
          <p:nvPr>
            <p:ph sz="quarter" idx="3"/>
          </p:nvPr>
        </p:nvGraphicFramePr>
        <p:xfrm>
          <a:off x="3314700" y="2743200"/>
          <a:ext cx="2164556" cy="2800350"/>
        </p:xfrm>
        <a:graphic>
          <a:graphicData uri="http://schemas.openxmlformats.org/presentationml/2006/ole">
            <mc:AlternateContent xmlns:mc="http://schemas.openxmlformats.org/markup-compatibility/2006">
              <mc:Choice xmlns:v="urn:schemas-microsoft-com:vml" Requires="v">
                <p:oleObj spid="_x0000_s3264" r:id="rId3" imgW="5486400" imgH="8519795" progId="AcroExch.Document.7">
                  <p:embed/>
                </p:oleObj>
              </mc:Choice>
              <mc:Fallback>
                <p:oleObj r:id="rId3" imgW="5486400" imgH="8519795" progId="AcroExch.Document.7">
                  <p:embed/>
                  <p:pic>
                    <p:nvPicPr>
                      <p:cNvPr id="0" name="图片 3077"/>
                      <p:cNvPicPr/>
                      <p:nvPr/>
                    </p:nvPicPr>
                    <p:blipFill>
                      <a:blip r:embed="rId4"/>
                      <a:stretch>
                        <a:fillRect/>
                      </a:stretch>
                    </p:blipFill>
                    <p:spPr>
                      <a:xfrm>
                        <a:off x="3314700" y="2743200"/>
                        <a:ext cx="2164556" cy="2800350"/>
                      </a:xfrm>
                      <a:prstGeom prst="rect">
                        <a:avLst/>
                      </a:prstGeom>
                      <a:noFill/>
                      <a:ln w="38100">
                        <a:miter/>
                      </a:ln>
                    </p:spPr>
                  </p:pic>
                </p:oleObj>
              </mc:Fallback>
            </mc:AlternateContent>
          </a:graphicData>
        </a:graphic>
      </p:graphicFrame>
      <p:graphicFrame>
        <p:nvGraphicFramePr>
          <p:cNvPr id="11270" name="内容占位符 11269"/>
          <p:cNvGraphicFramePr>
            <a:graphicFrameLocks noGrp="1"/>
          </p:cNvGraphicFramePr>
          <p:nvPr>
            <p:ph sz="quarter" idx="2"/>
          </p:nvPr>
        </p:nvGraphicFramePr>
        <p:xfrm>
          <a:off x="5723096" y="1885950"/>
          <a:ext cx="3094435" cy="4000500"/>
        </p:xfrm>
        <a:graphic>
          <a:graphicData uri="http://schemas.openxmlformats.org/presentationml/2006/ole">
            <mc:AlternateContent xmlns:mc="http://schemas.openxmlformats.org/markup-compatibility/2006">
              <mc:Choice xmlns:v="urn:schemas-microsoft-com:vml" Requires="v">
                <p:oleObj spid="_x0000_s3265" r:id="rId5" imgW="5829300" imgH="7543800" progId="AcroExch.Document.7">
                  <p:embed/>
                </p:oleObj>
              </mc:Choice>
              <mc:Fallback>
                <p:oleObj r:id="rId5" imgW="5829300" imgH="7543800" progId="AcroExch.Document.7">
                  <p:embed/>
                  <p:pic>
                    <p:nvPicPr>
                      <p:cNvPr id="0" name="图片 3076"/>
                      <p:cNvPicPr/>
                      <p:nvPr/>
                    </p:nvPicPr>
                    <p:blipFill>
                      <a:blip r:embed="rId6"/>
                      <a:stretch>
                        <a:fillRect/>
                      </a:stretch>
                    </p:blipFill>
                    <p:spPr>
                      <a:xfrm>
                        <a:off x="5723096" y="1885950"/>
                        <a:ext cx="3094435" cy="4000500"/>
                      </a:xfrm>
                      <a:prstGeom prst="rect">
                        <a:avLst/>
                      </a:prstGeom>
                      <a:noFill/>
                      <a:ln w="38100">
                        <a:miter/>
                      </a:ln>
                    </p:spPr>
                  </p:pic>
                </p:oleObj>
              </mc:Fallback>
            </mc:AlternateContent>
          </a:graphicData>
        </a:graphic>
      </p:graphicFrame>
      <p:graphicFrame>
        <p:nvGraphicFramePr>
          <p:cNvPr id="11268" name="内容占位符 11267"/>
          <p:cNvGraphicFramePr>
            <a:graphicFrameLocks noGrp="1"/>
          </p:cNvGraphicFramePr>
          <p:nvPr>
            <p:ph sz="half" idx="1"/>
          </p:nvPr>
        </p:nvGraphicFramePr>
        <p:xfrm>
          <a:off x="1143000" y="1885950"/>
          <a:ext cx="2457450" cy="3394472"/>
        </p:xfrm>
        <a:graphic>
          <a:graphicData uri="http://schemas.openxmlformats.org/presentationml/2006/ole">
            <mc:AlternateContent xmlns:mc="http://schemas.openxmlformats.org/markup-compatibility/2006">
              <mc:Choice xmlns:v="urn:schemas-microsoft-com:vml" Requires="v">
                <p:oleObj spid="_x0000_s3266" r:id="rId7" imgW="5829300" imgH="7543800" progId="AcroExch.Document.7">
                  <p:embed/>
                </p:oleObj>
              </mc:Choice>
              <mc:Fallback>
                <p:oleObj r:id="rId7" imgW="5829300" imgH="7543800" progId="AcroExch.Document.7">
                  <p:embed/>
                  <p:pic>
                    <p:nvPicPr>
                      <p:cNvPr id="0" name="图片 3075"/>
                      <p:cNvPicPr/>
                      <p:nvPr/>
                    </p:nvPicPr>
                    <p:blipFill>
                      <a:blip r:embed="rId8"/>
                      <a:stretch>
                        <a:fillRect/>
                      </a:stretch>
                    </p:blipFill>
                    <p:spPr>
                      <a:xfrm>
                        <a:off x="1143000" y="1885950"/>
                        <a:ext cx="2457450" cy="3394472"/>
                      </a:xfrm>
                      <a:prstGeom prst="rect">
                        <a:avLst/>
                      </a:prstGeom>
                      <a:noFill/>
                      <a:ln w="38100">
                        <a:miter/>
                      </a:ln>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7409"/>
          <p:cNvSpPr>
            <a:spLocks noGrp="1"/>
          </p:cNvSpPr>
          <p:nvPr>
            <p:ph type="title"/>
          </p:nvPr>
        </p:nvSpPr>
        <p:spPr/>
        <p:txBody>
          <a:bodyPr anchor="b"/>
          <a:lstStyle/>
          <a:p>
            <a:r>
              <a:rPr lang="en-US" altLang="zh-CN" dirty="0"/>
              <a:t>IEEE</a:t>
            </a:r>
            <a:r>
              <a:rPr lang="zh-CN" altLang="en-US" dirty="0"/>
              <a:t>相关链接</a:t>
            </a:r>
          </a:p>
        </p:txBody>
      </p:sp>
      <p:sp>
        <p:nvSpPr>
          <p:cNvPr id="17411" name="文本占位符 17410"/>
          <p:cNvSpPr>
            <a:spLocks noGrp="1"/>
          </p:cNvSpPr>
          <p:nvPr>
            <p:ph type="body" idx="1"/>
          </p:nvPr>
        </p:nvSpPr>
        <p:spPr/>
        <p:txBody>
          <a:bodyPr/>
          <a:lstStyle/>
          <a:p>
            <a:r>
              <a:rPr lang="en-US" altLang="zh-CN">
                <a:hlinkClick r:id="rId2"/>
              </a:rPr>
              <a:t>http://www.ieee.org/web/publications/rights/ID_Plagiarism.html</a:t>
            </a:r>
            <a:endParaRPr lang="en-US" altLang="zh-CN"/>
          </a:p>
          <a:p>
            <a:r>
              <a:rPr lang="en-US" altLang="zh-CN">
                <a:hlinkClick r:id="rId3"/>
              </a:rPr>
              <a:t>http://www.ieee.org/portal/site/tionline/menuitem.130a3558587d56e8fb2275875bac26c8/index.jsp?&amp;pName=institute_level1_article&amp;article=tionline/legacy/inst2004/dec04/12w.pub.xml</a:t>
            </a:r>
            <a:endParaRPr lang="en-US" altLang="zh-CN"/>
          </a:p>
          <a:p>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9217"/>
          <p:cNvSpPr>
            <a:spLocks noGrp="1"/>
          </p:cNvSpPr>
          <p:nvPr>
            <p:ph type="title"/>
          </p:nvPr>
        </p:nvSpPr>
        <p:spPr/>
        <p:txBody>
          <a:bodyPr anchor="b"/>
          <a:lstStyle/>
          <a:p>
            <a:r>
              <a:rPr lang="en-US" altLang="zh-CN" dirty="0"/>
              <a:t>IEEE</a:t>
            </a:r>
            <a:r>
              <a:rPr lang="zh-CN" altLang="en-US" dirty="0"/>
              <a:t>对论文剽窃的区分及处罚 </a:t>
            </a:r>
            <a:endParaRPr lang="zh-CN" altLang="en-US"/>
          </a:p>
        </p:txBody>
      </p:sp>
      <p:sp>
        <p:nvSpPr>
          <p:cNvPr id="9219" name="文本占位符 9218"/>
          <p:cNvSpPr>
            <a:spLocks noGrp="1"/>
          </p:cNvSpPr>
          <p:nvPr>
            <p:ph type="body" idx="1"/>
          </p:nvPr>
        </p:nvSpPr>
        <p:spPr>
          <a:xfrm>
            <a:off x="1428750" y="1117600"/>
            <a:ext cx="7715250" cy="5625465"/>
          </a:xfrm>
        </p:spPr>
        <p:txBody>
          <a:bodyPr/>
          <a:lstStyle/>
          <a:p>
            <a:pPr>
              <a:lnSpc>
                <a:spcPct val="80000"/>
              </a:lnSpc>
              <a:buNone/>
            </a:pPr>
            <a:r>
              <a:rPr lang="en-US" altLang="zh-CN" dirty="0"/>
              <a:t>IEEE</a:t>
            </a:r>
            <a:r>
              <a:rPr lang="zh-CN" altLang="en-US" dirty="0"/>
              <a:t>的文件对论文剽窃区分为</a:t>
            </a:r>
            <a:r>
              <a:rPr lang="en-US" altLang="zh-CN" dirty="0"/>
              <a:t>5</a:t>
            </a:r>
            <a:r>
              <a:rPr lang="zh-CN" altLang="en-US" dirty="0"/>
              <a:t>个层次：</a:t>
            </a:r>
          </a:p>
          <a:p>
            <a:pPr>
              <a:lnSpc>
                <a:spcPct val="80000"/>
              </a:lnSpc>
              <a:buNone/>
            </a:pPr>
            <a:r>
              <a:rPr lang="zh-CN" altLang="en-US" dirty="0"/>
              <a:t>一、未注明出处地全文复制一篇论文，将导致在该文章记录中注明违规，并</a:t>
            </a:r>
            <a:r>
              <a:rPr lang="zh-CN" altLang="en-US" b="0" u="sng" dirty="0"/>
              <a:t>吊销违规者在</a:t>
            </a:r>
            <a:r>
              <a:rPr lang="en-US" altLang="zh-CN" b="0" u="sng" dirty="0"/>
              <a:t>IEEE</a:t>
            </a:r>
            <a:r>
              <a:rPr lang="zh-CN" altLang="en-US" b="0" u="sng" dirty="0"/>
              <a:t>刊物上的发表权利达</a:t>
            </a:r>
            <a:r>
              <a:rPr lang="en-US" altLang="zh-CN" b="0" u="sng" dirty="0"/>
              <a:t>5</a:t>
            </a:r>
            <a:r>
              <a:rPr lang="zh-CN" altLang="en-US" b="0" u="sng" dirty="0"/>
              <a:t>年</a:t>
            </a:r>
            <a:r>
              <a:rPr lang="zh-CN" altLang="en-US" dirty="0"/>
              <a:t>。</a:t>
            </a:r>
          </a:p>
          <a:p>
            <a:pPr>
              <a:lnSpc>
                <a:spcPct val="80000"/>
              </a:lnSpc>
              <a:buNone/>
            </a:pPr>
            <a:r>
              <a:rPr lang="zh-CN" altLang="en-US" dirty="0"/>
              <a:t>二、未注明出处地大量复制（达一半的篇幅）一篇论文，</a:t>
            </a:r>
            <a:r>
              <a:rPr lang="zh-CN" altLang="en-US" b="0" u="sng" dirty="0"/>
              <a:t>处罚同上</a:t>
            </a:r>
            <a:r>
              <a:rPr lang="zh-CN" altLang="en-US" dirty="0"/>
              <a:t>。</a:t>
            </a:r>
          </a:p>
          <a:p>
            <a:pPr>
              <a:lnSpc>
                <a:spcPct val="80000"/>
              </a:lnSpc>
              <a:buNone/>
            </a:pPr>
            <a:r>
              <a:rPr lang="zh-CN" altLang="en-US" dirty="0"/>
              <a:t>三、未注明出处地照搬句子、段落或插图。可能导致在该文章记录中注明违规，并且必须</a:t>
            </a:r>
            <a:r>
              <a:rPr lang="zh-CN" altLang="en-US" b="0" u="sng" dirty="0"/>
              <a:t>提交向原始作者的书面道歉以避免被吊销发表权利达</a:t>
            </a:r>
            <a:r>
              <a:rPr lang="en-US" altLang="zh-CN" b="0" u="sng" dirty="0"/>
              <a:t>3</a:t>
            </a:r>
            <a:r>
              <a:rPr lang="zh-CN" altLang="en-US" b="0" u="sng" dirty="0"/>
              <a:t>年</a:t>
            </a:r>
            <a:r>
              <a:rPr lang="zh-CN" altLang="en-US" dirty="0"/>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9457"/>
          <p:cNvSpPr>
            <a:spLocks noGrp="1"/>
          </p:cNvSpPr>
          <p:nvPr>
            <p:ph type="title"/>
          </p:nvPr>
        </p:nvSpPr>
        <p:spPr/>
        <p:txBody>
          <a:bodyPr anchor="b"/>
          <a:lstStyle/>
          <a:p>
            <a:r>
              <a:rPr lang="en-US" altLang="zh-CN" sz="4000" dirty="0"/>
              <a:t>IEEE</a:t>
            </a:r>
            <a:r>
              <a:rPr lang="zh-CN" altLang="en-US" sz="4000" dirty="0"/>
              <a:t>对论文剽窃的区分及处罚</a:t>
            </a:r>
            <a:r>
              <a:rPr lang="en-US" altLang="zh-CN" sz="4000" dirty="0"/>
              <a:t>(</a:t>
            </a:r>
            <a:r>
              <a:rPr lang="zh-CN" altLang="en-US" sz="4000" dirty="0"/>
              <a:t>续</a:t>
            </a:r>
            <a:r>
              <a:rPr lang="en-US" altLang="zh-CN" sz="4000"/>
              <a:t>)</a:t>
            </a:r>
          </a:p>
        </p:txBody>
      </p:sp>
      <p:sp>
        <p:nvSpPr>
          <p:cNvPr id="19459" name="文本占位符 19458"/>
          <p:cNvSpPr>
            <a:spLocks noGrp="1"/>
          </p:cNvSpPr>
          <p:nvPr>
            <p:ph type="body" idx="1"/>
          </p:nvPr>
        </p:nvSpPr>
        <p:spPr/>
        <p:txBody>
          <a:bodyPr/>
          <a:lstStyle/>
          <a:p>
            <a:pPr>
              <a:lnSpc>
                <a:spcPct val="90000"/>
              </a:lnSpc>
              <a:buNone/>
            </a:pPr>
            <a:r>
              <a:rPr lang="zh-CN" altLang="en-US" dirty="0"/>
              <a:t>四、未注明出处地不恰当地复述整页或整段内容（通过改变个别单词、</a:t>
            </a:r>
            <a:br>
              <a:rPr lang="zh-CN" altLang="en-US" dirty="0"/>
            </a:br>
            <a:r>
              <a:rPr lang="zh-CN" altLang="en-US" dirty="0"/>
              <a:t>词组或重排句子顺序）。要求</a:t>
            </a:r>
            <a:r>
              <a:rPr lang="zh-CN" altLang="en-US" b="0" u="sng" dirty="0"/>
              <a:t>做出书面道歉以避免被吊销发表权利和可能在该文章记录中注明违规</a:t>
            </a:r>
            <a:r>
              <a:rPr lang="zh-CN" altLang="en-US" dirty="0"/>
              <a:t>。</a:t>
            </a:r>
          </a:p>
          <a:p>
            <a:pPr>
              <a:lnSpc>
                <a:spcPct val="90000"/>
              </a:lnSpc>
              <a:buNone/>
            </a:pPr>
            <a:r>
              <a:rPr lang="zh-CN" altLang="en-US" dirty="0"/>
              <a:t>五、注明出处地复制一篇论文的很大一部分，而没有清楚地表明谁做了或写了什么。要求</a:t>
            </a:r>
            <a:r>
              <a:rPr lang="zh-CN" altLang="en-US" b="0" u="sng" dirty="0"/>
              <a:t>书面道歉，并且必须修改论文以避免被吊销发表权利</a:t>
            </a:r>
            <a:r>
              <a:rPr lang="zh-CN" altLang="en-US" dirty="0"/>
              <a:t>。</a:t>
            </a:r>
          </a:p>
          <a:p>
            <a:pPr>
              <a:lnSpc>
                <a:spcPct val="90000"/>
              </a:lnSpc>
            </a:pPr>
            <a:endParaRPr lang="zh-CN" altLang="en-US" sz="1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F23EA-6333-4C4A-ADEF-EC0202FE50B7}"/>
              </a:ext>
            </a:extLst>
          </p:cNvPr>
          <p:cNvSpPr>
            <a:spLocks noGrp="1"/>
          </p:cNvSpPr>
          <p:nvPr>
            <p:ph type="title"/>
          </p:nvPr>
        </p:nvSpPr>
        <p:spPr/>
        <p:txBody>
          <a:bodyPr/>
          <a:lstStyle/>
          <a:p>
            <a:r>
              <a:rPr lang="en-US" dirty="0"/>
              <a:t>A whole slide</a:t>
            </a:r>
          </a:p>
        </p:txBody>
      </p:sp>
      <p:pic>
        <p:nvPicPr>
          <p:cNvPr id="5" name="内容占位符 4">
            <a:extLst>
              <a:ext uri="{FF2B5EF4-FFF2-40B4-BE49-F238E27FC236}">
                <a16:creationId xmlns:a16="http://schemas.microsoft.com/office/drawing/2014/main" id="{4E565CAC-42BA-4883-9A7E-E271AEFD49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10" y="1196752"/>
            <a:ext cx="9182210" cy="4655668"/>
          </a:xfrm>
        </p:spPr>
      </p:pic>
    </p:spTree>
    <p:extLst>
      <p:ext uri="{BB962C8B-B14F-4D97-AF65-F5344CB8AC3E}">
        <p14:creationId xmlns:p14="http://schemas.microsoft.com/office/powerpoint/2010/main" val="3256041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p:txBody>
          <a:bodyPr anchor="b"/>
          <a:lstStyle/>
          <a:p>
            <a:r>
              <a:rPr lang="zh-CN" altLang="en-US" dirty="0"/>
              <a:t>原文</a:t>
            </a:r>
          </a:p>
        </p:txBody>
      </p:sp>
      <p:sp>
        <p:nvSpPr>
          <p:cNvPr id="18435" name="文本占位符 18434"/>
          <p:cNvSpPr>
            <a:spLocks noGrp="1"/>
          </p:cNvSpPr>
          <p:nvPr>
            <p:ph type="body" idx="1"/>
          </p:nvPr>
        </p:nvSpPr>
        <p:spPr/>
        <p:txBody>
          <a:bodyPr>
            <a:noAutofit/>
          </a:bodyPr>
          <a:lstStyle/>
          <a:p>
            <a:pPr>
              <a:lnSpc>
                <a:spcPct val="80000"/>
              </a:lnSpc>
            </a:pPr>
            <a:r>
              <a:rPr lang="en-US" altLang="zh-CN" sz="1350" b="0"/>
              <a:t>The Five Levels Of Plagiarism</a:t>
            </a:r>
            <a:r>
              <a:rPr lang="en-US" altLang="zh-CN" sz="1350"/>
              <a:t> </a:t>
            </a:r>
          </a:p>
          <a:p>
            <a:pPr>
              <a:lnSpc>
                <a:spcPct val="80000"/>
              </a:lnSpc>
            </a:pPr>
            <a:r>
              <a:rPr lang="en-US" altLang="zh-CN" sz="1350" err="1"/>
              <a:t>1. Uncredited</a:t>
            </a:r>
            <a:r>
              <a:rPr lang="en-US" altLang="zh-CN" sz="1350"/>
              <a:t> verbatim copying of a full paper. Results in a violation notice in the later article’s bibliographic record and a suspension of the offender’s IEEE publication privileges for up to five years.</a:t>
            </a:r>
          </a:p>
          <a:p>
            <a:pPr>
              <a:lnSpc>
                <a:spcPct val="80000"/>
              </a:lnSpc>
            </a:pPr>
            <a:r>
              <a:rPr lang="en-US" altLang="zh-CN" sz="1350" err="1"/>
              <a:t>2. Uncredited</a:t>
            </a:r>
            <a:r>
              <a:rPr lang="en-US" altLang="zh-CN" sz="1350"/>
              <a:t> verbatim copying of a large portion (up to half) of a paper. Results in a violation notice in the later article’s bibliographic record and a suspension of publication privileges for up to five years.</a:t>
            </a:r>
          </a:p>
          <a:p>
            <a:pPr>
              <a:lnSpc>
                <a:spcPct val="80000"/>
              </a:lnSpc>
            </a:pPr>
            <a:r>
              <a:rPr lang="en-US" altLang="zh-CN" sz="1350" err="1"/>
              <a:t>3. Uncredited</a:t>
            </a:r>
            <a:r>
              <a:rPr lang="en-US" altLang="zh-CN" sz="1350"/>
              <a:t> verbatim copying of individual elements such as sentences, paragraphs, or illustrations. May result in a violation notice in the later article’s bibliographic record. In addition, a written apology must be submitted to the original creator to avoid suspension of publication privileges for up to three years.</a:t>
            </a:r>
          </a:p>
          <a:p>
            <a:pPr>
              <a:lnSpc>
                <a:spcPct val="80000"/>
              </a:lnSpc>
            </a:pPr>
            <a:r>
              <a:rPr lang="en-US" altLang="zh-CN" sz="1350" err="1"/>
              <a:t>4. Uncredited</a:t>
            </a:r>
            <a:r>
              <a:rPr lang="en-US" altLang="zh-CN" sz="1350"/>
              <a:t> improper paraphrasing of pages or paragraphs (by changing a few words or phrases or rearranging the original sentence order). Calls for a written apology to avoid suspension of publication privileges and a possible violation notice in the later article’s bibliographic record.</a:t>
            </a:r>
          </a:p>
          <a:p>
            <a:pPr>
              <a:lnSpc>
                <a:spcPct val="80000"/>
              </a:lnSpc>
            </a:pPr>
            <a:r>
              <a:rPr lang="en-US" altLang="zh-CN" sz="1350"/>
              <a:t>5. Credited verbatim copying of a major portion of a paper without clear delineation of who did or wrote what. Requires a written apology, and to avoid suspension, the document must be corrected.</a:t>
            </a:r>
          </a:p>
          <a:p>
            <a:pPr>
              <a:lnSpc>
                <a:spcPct val="80000"/>
              </a:lnSpc>
            </a:pPr>
            <a:r>
              <a:rPr lang="en-US" altLang="zh-CN" sz="1350"/>
              <a:t>The guidelines also make recommendations for dealing with repeated offenses.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6A486A63-795B-4294-9304-6EBEDA55BF1D}" type="slidenum">
              <a:rPr kumimoji="0" lang="en-US" altLang="zh-CN" sz="2000" smtClean="0"/>
              <a:t>31</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4" name="矩形 3"/>
          <p:cNvSpPr/>
          <p:nvPr/>
        </p:nvSpPr>
        <p:spPr>
          <a:xfrm>
            <a:off x="5549900" y="2349500"/>
            <a:ext cx="3594100" cy="4103688"/>
          </a:xfrm>
          <a:prstGeom prst="rect">
            <a:avLst/>
          </a:prstGeom>
          <a:solidFill>
            <a:sysClr val="window" lastClr="FFFFFF">
              <a:lumMod val="85000"/>
            </a:sys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endParaRPr kumimoji="0" lang="zh-CN" altLang="en-US" sz="1800" kern="0">
              <a:solidFill>
                <a:prstClr val="white"/>
              </a:solidFill>
              <a:latin typeface="Calibri" panose="020F0702030404030204"/>
              <a:ea typeface="等线" panose="02010600030101010101" pitchFamily="2" charset="-122"/>
            </a:endParaRPr>
          </a:p>
        </p:txBody>
      </p:sp>
      <p:sp>
        <p:nvSpPr>
          <p:cNvPr id="21509" name="矩形 4"/>
          <p:cNvSpPr>
            <a:spLocks noChangeArrowheads="1"/>
          </p:cNvSpPr>
          <p:nvPr/>
        </p:nvSpPr>
        <p:spPr bwMode="auto">
          <a:xfrm>
            <a:off x="755650" y="908050"/>
            <a:ext cx="8634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3. </a:t>
            </a:r>
            <a:r>
              <a:rPr kumimoji="0" lang="zh-CN" altLang="en-US" sz="2000" b="1">
                <a:solidFill>
                  <a:srgbClr val="000000"/>
                </a:solidFill>
                <a:latin typeface="Calibri" panose="020F0702030404030204" pitchFamily="34" charset="0"/>
                <a:ea typeface="等线" panose="02010600030101010101" pitchFamily="2" charset="-122"/>
              </a:rPr>
              <a:t>标题怎么写？</a:t>
            </a:r>
            <a:endParaRPr kumimoji="0" lang="en-US" altLang="zh-CN" sz="2000" b="1">
              <a:solidFill>
                <a:srgbClr val="000000"/>
              </a:solidFill>
              <a:latin typeface="Calibri" panose="020F0702030404030204" pitchFamily="34" charset="0"/>
              <a:ea typeface="等线" panose="02010600030101010101" pitchFamily="2" charset="-122"/>
            </a:endParaRPr>
          </a:p>
        </p:txBody>
      </p:sp>
      <p:sp>
        <p:nvSpPr>
          <p:cNvPr id="6" name="矩形 5"/>
          <p:cNvSpPr/>
          <p:nvPr/>
        </p:nvSpPr>
        <p:spPr>
          <a:xfrm>
            <a:off x="1476375" y="1412875"/>
            <a:ext cx="7199313" cy="792163"/>
          </a:xfrm>
          <a:prstGeom prst="rect">
            <a:avLst/>
          </a:prstGeom>
          <a:solidFill>
            <a:srgbClr val="ED7D31"/>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标题，作为行文的名字，是书写的第一步，古语云：</a:t>
            </a:r>
            <a:endParaRPr kumimoji="0" lang="en-US" altLang="zh-CN" sz="18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名不正，则言不顺。</a:t>
            </a:r>
          </a:p>
        </p:txBody>
      </p:sp>
      <p:sp>
        <p:nvSpPr>
          <p:cNvPr id="7" name="矩形 6"/>
          <p:cNvSpPr/>
          <p:nvPr/>
        </p:nvSpPr>
        <p:spPr>
          <a:xfrm>
            <a:off x="1476375" y="2276475"/>
            <a:ext cx="5132388" cy="1200150"/>
          </a:xfrm>
          <a:prstGeom prst="rect">
            <a:avLst/>
          </a:prstGeom>
        </p:spPr>
        <p:txBody>
          <a:bodyPr>
            <a:spAutoFit/>
          </a:bodyPr>
          <a:lstStyle/>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中文：一般不宜超过</a:t>
            </a:r>
            <a:r>
              <a:rPr kumimoji="0" lang="en-US" altLang="zh-CN" sz="1800" dirty="0">
                <a:solidFill>
                  <a:prstClr val="black"/>
                </a:solidFill>
                <a:latin typeface="Calibri" panose="020F0702030404030204"/>
                <a:ea typeface="等线" panose="02010600030101010101" pitchFamily="2" charset="-122"/>
              </a:rPr>
              <a:t>25</a:t>
            </a:r>
            <a:r>
              <a:rPr kumimoji="0" lang="zh-CN" altLang="en-US" sz="1800" dirty="0">
                <a:solidFill>
                  <a:prstClr val="black"/>
                </a:solidFill>
                <a:latin typeface="Calibri" panose="020F0702030404030204"/>
                <a:ea typeface="等线" panose="02010600030101010101" pitchFamily="2" charset="-122"/>
              </a:rPr>
              <a:t>个字</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英文：一般不宜超过</a:t>
            </a:r>
            <a:r>
              <a:rPr kumimoji="0" lang="en-US" altLang="zh-CN" sz="1800" dirty="0">
                <a:solidFill>
                  <a:prstClr val="black"/>
                </a:solidFill>
                <a:latin typeface="Calibri" panose="020F0702030404030204"/>
                <a:ea typeface="等线" panose="02010600030101010101" pitchFamily="2" charset="-122"/>
              </a:rPr>
              <a:t>10</a:t>
            </a:r>
            <a:r>
              <a:rPr kumimoji="0" lang="zh-CN" altLang="en-US" sz="1800" dirty="0">
                <a:solidFill>
                  <a:prstClr val="black"/>
                </a:solidFill>
                <a:latin typeface="Calibri" panose="020F0702030404030204"/>
                <a:ea typeface="等线" panose="02010600030101010101" pitchFamily="2" charset="-122"/>
              </a:rPr>
              <a:t>个单词</a:t>
            </a:r>
            <a:endParaRPr kumimoji="0" lang="en-US" altLang="zh-CN" sz="1800" dirty="0">
              <a:solidFill>
                <a:prstClr val="black"/>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1800" dirty="0">
              <a:solidFill>
                <a:prstClr val="black"/>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1800" dirty="0">
                <a:solidFill>
                  <a:prstClr val="black"/>
                </a:solidFill>
                <a:latin typeface="Calibri" panose="020F0702030404030204"/>
                <a:ea typeface="等线" panose="02010600030101010101" pitchFamily="2" charset="-122"/>
              </a:rPr>
              <a:t>一般形式：</a:t>
            </a:r>
            <a:r>
              <a:rPr kumimoji="0" lang="zh-CN" altLang="en-US" sz="1800" dirty="0">
                <a:solidFill>
                  <a:srgbClr val="FF0000"/>
                </a:solidFill>
                <a:latin typeface="Calibri" panose="020F0702030404030204"/>
                <a:ea typeface="等线" panose="02010600030101010101" pitchFamily="2" charset="-122"/>
              </a:rPr>
              <a:t>定语</a:t>
            </a:r>
            <a:r>
              <a:rPr kumimoji="0" lang="zh-CN" altLang="en-US" sz="1800" dirty="0">
                <a:solidFill>
                  <a:srgbClr val="0070C0"/>
                </a:solidFill>
                <a:latin typeface="Calibri" panose="020F0702030404030204"/>
                <a:ea typeface="等线" panose="02010600030101010101" pitchFamily="2" charset="-122"/>
              </a:rPr>
              <a:t>   </a:t>
            </a:r>
            <a:r>
              <a:rPr kumimoji="0" lang="en-US" altLang="zh-CN" sz="1800" dirty="0">
                <a:solidFill>
                  <a:srgbClr val="0070C0"/>
                </a:solidFill>
                <a:latin typeface="Calibri" panose="020F0702030404030204"/>
                <a:ea typeface="等线" panose="02010600030101010101" pitchFamily="2" charset="-122"/>
              </a:rPr>
              <a:t>+   </a:t>
            </a:r>
            <a:r>
              <a:rPr kumimoji="0" lang="zh-CN" altLang="en-US" sz="1800" dirty="0">
                <a:solidFill>
                  <a:srgbClr val="0070C0"/>
                </a:solidFill>
                <a:latin typeface="Calibri" panose="020F0702030404030204"/>
                <a:ea typeface="等线" panose="02010600030101010101" pitchFamily="2" charset="-122"/>
              </a:rPr>
              <a:t>名词</a:t>
            </a:r>
            <a:r>
              <a:rPr kumimoji="0" lang="en-US" altLang="zh-CN" sz="1800" dirty="0">
                <a:solidFill>
                  <a:srgbClr val="0070C0"/>
                </a:solidFill>
                <a:latin typeface="Calibri" panose="020F0702030404030204"/>
                <a:ea typeface="等线" panose="02010600030101010101" pitchFamily="2" charset="-122"/>
              </a:rPr>
              <a:t>   </a:t>
            </a:r>
            <a:r>
              <a:rPr kumimoji="0" lang="zh-CN" altLang="en-US" sz="1800" dirty="0">
                <a:solidFill>
                  <a:prstClr val="black"/>
                </a:solidFill>
                <a:latin typeface="Calibri" panose="020F0702030404030204"/>
                <a:ea typeface="等线" panose="02010600030101010101" pitchFamily="2" charset="-122"/>
              </a:rPr>
              <a:t>的</a:t>
            </a:r>
            <a:r>
              <a:rPr kumimoji="0" lang="zh-CN" altLang="en-US" sz="1800" dirty="0">
                <a:solidFill>
                  <a:srgbClr val="0070C0"/>
                </a:solidFill>
                <a:latin typeface="Calibri" panose="020F0702030404030204"/>
                <a:ea typeface="等线" panose="02010600030101010101" pitchFamily="2" charset="-122"/>
              </a:rPr>
              <a:t>   </a:t>
            </a:r>
            <a:r>
              <a:rPr kumimoji="0" lang="zh-CN" altLang="en-US" sz="1800" dirty="0">
                <a:solidFill>
                  <a:srgbClr val="00B050"/>
                </a:solidFill>
                <a:latin typeface="Calibri" panose="020F0702030404030204"/>
                <a:ea typeface="等线" panose="02010600030101010101" pitchFamily="2" charset="-122"/>
              </a:rPr>
              <a:t>组合</a:t>
            </a:r>
            <a:endParaRPr kumimoji="0" lang="en-US" altLang="zh-CN" sz="1800" dirty="0">
              <a:solidFill>
                <a:srgbClr val="00B050"/>
              </a:solidFill>
              <a:latin typeface="Calibri" panose="020F0702030404030204"/>
              <a:ea typeface="等线" panose="02010600030101010101" pitchFamily="2" charset="-122"/>
            </a:endParaRPr>
          </a:p>
        </p:txBody>
      </p:sp>
      <p:sp>
        <p:nvSpPr>
          <p:cNvPr id="21512" name="矩形 7"/>
          <p:cNvSpPr>
            <a:spLocks noChangeArrowheads="1"/>
          </p:cNvSpPr>
          <p:nvPr/>
        </p:nvSpPr>
        <p:spPr bwMode="auto">
          <a:xfrm>
            <a:off x="5549900" y="2349500"/>
            <a:ext cx="8778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b="1">
                <a:solidFill>
                  <a:srgbClr val="000000"/>
                </a:solidFill>
                <a:latin typeface="Calibri" panose="020F0702030404030204" pitchFamily="34" charset="0"/>
                <a:ea typeface="等线" panose="02010600030101010101" pitchFamily="2" charset="-122"/>
              </a:rPr>
              <a:t>比如：</a:t>
            </a:r>
            <a:endParaRPr kumimoji="0" lang="zh-CN" altLang="en-US" sz="1800">
              <a:solidFill>
                <a:srgbClr val="000000"/>
              </a:solidFill>
              <a:latin typeface="Calibri" panose="020F0702030404030204" pitchFamily="34" charset="0"/>
              <a:ea typeface="等线" panose="02010600030101010101" pitchFamily="2" charset="-122"/>
            </a:endParaRPr>
          </a:p>
        </p:txBody>
      </p:sp>
      <p:sp>
        <p:nvSpPr>
          <p:cNvPr id="21513" name="矩形 9"/>
          <p:cNvSpPr>
            <a:spLocks noChangeArrowheads="1"/>
          </p:cNvSpPr>
          <p:nvPr/>
        </p:nvSpPr>
        <p:spPr bwMode="auto">
          <a:xfrm>
            <a:off x="5549900" y="2852738"/>
            <a:ext cx="35941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pPr>
            <a:r>
              <a:rPr kumimoji="0" lang="zh-CN" altLang="en-US" sz="1800">
                <a:solidFill>
                  <a:srgbClr val="FF0000"/>
                </a:solidFill>
                <a:latin typeface="Calibri" panose="020F0702030404030204" pitchFamily="34" charset="0"/>
                <a:ea typeface="等线" panose="02010600030101010101" pitchFamily="2" charset="-122"/>
              </a:rPr>
              <a:t>基于有源相控阵雷达</a:t>
            </a:r>
            <a:r>
              <a:rPr kumimoji="0" lang="zh-CN" altLang="en-US" sz="1800">
                <a:solidFill>
                  <a:srgbClr val="000000"/>
                </a:solidFill>
                <a:latin typeface="Calibri" panose="020F0702030404030204" pitchFamily="34" charset="0"/>
                <a:ea typeface="等线" panose="02010600030101010101" pitchFamily="2" charset="-122"/>
              </a:rPr>
              <a:t>的</a:t>
            </a:r>
            <a:r>
              <a:rPr kumimoji="0" lang="zh-CN" altLang="en-US" sz="1800">
                <a:solidFill>
                  <a:srgbClr val="0070C0"/>
                </a:solidFill>
                <a:latin typeface="Calibri" panose="020F0702030404030204" pitchFamily="34" charset="0"/>
                <a:ea typeface="等线" panose="02010600030101010101" pitchFamily="2" charset="-122"/>
              </a:rPr>
              <a:t>信号复用技术</a:t>
            </a:r>
            <a:r>
              <a:rPr kumimoji="0" lang="zh-CN" altLang="en-US" sz="1800">
                <a:solidFill>
                  <a:srgbClr val="000000"/>
                </a:solidFill>
                <a:latin typeface="Calibri" panose="020F0702030404030204" pitchFamily="34" charset="0"/>
                <a:ea typeface="等线" panose="02010600030101010101" pitchFamily="2" charset="-122"/>
              </a:rPr>
              <a:t>研究</a:t>
            </a:r>
            <a:endParaRPr kumimoji="0" lang="en-US" altLang="zh-CN" sz="1800">
              <a:solidFill>
                <a:srgbClr val="000000"/>
              </a:solidFill>
              <a:latin typeface="Calibri" panose="020F0702030404030204" pitchFamily="34" charset="0"/>
              <a:ea typeface="等线" panose="02010600030101010101" pitchFamily="2" charset="-122"/>
            </a:endParaRPr>
          </a:p>
          <a:p>
            <a:pPr eaLnBrk="1" hangingPunct="1">
              <a:spcBef>
                <a:spcPct val="0"/>
              </a:spcBef>
            </a:pPr>
            <a:endParaRPr kumimoji="0" lang="en-US" altLang="zh-CN" sz="1800">
              <a:solidFill>
                <a:srgbClr val="000000"/>
              </a:solidFill>
              <a:latin typeface="Calibri" panose="020F0702030404030204" pitchFamily="34" charset="0"/>
              <a:ea typeface="等线" panose="02010600030101010101" pitchFamily="2" charset="-122"/>
            </a:endParaRPr>
          </a:p>
          <a:p>
            <a:pPr eaLnBrk="1" hangingPunct="1">
              <a:spcBef>
                <a:spcPct val="0"/>
              </a:spcBef>
            </a:pPr>
            <a:r>
              <a:rPr kumimoji="0" lang="zh-CN" altLang="en-US" sz="1800">
                <a:solidFill>
                  <a:srgbClr val="000000"/>
                </a:solidFill>
                <a:latin typeface="Calibri" panose="020F0702030404030204" pitchFamily="34" charset="0"/>
                <a:ea typeface="等线" panose="02010600030101010101" pitchFamily="2" charset="-122"/>
              </a:rPr>
              <a:t>用</a:t>
            </a:r>
            <a:r>
              <a:rPr kumimoji="0" lang="zh-CN" altLang="en-US" sz="1800">
                <a:solidFill>
                  <a:srgbClr val="FF0000"/>
                </a:solidFill>
                <a:latin typeface="Calibri" panose="020F0702030404030204" pitchFamily="34" charset="0"/>
                <a:ea typeface="等线" panose="02010600030101010101" pitchFamily="2" charset="-122"/>
              </a:rPr>
              <a:t>神经网络深度学习方法实现</a:t>
            </a:r>
            <a:r>
              <a:rPr kumimoji="0" lang="zh-CN" altLang="en-US" sz="1800">
                <a:solidFill>
                  <a:srgbClr val="000000"/>
                </a:solidFill>
                <a:latin typeface="Calibri" panose="020F0702030404030204" pitchFamily="34" charset="0"/>
                <a:ea typeface="等线" panose="02010600030101010101" pitchFamily="2" charset="-122"/>
              </a:rPr>
              <a:t>的</a:t>
            </a:r>
            <a:r>
              <a:rPr kumimoji="0" lang="zh-CN" altLang="en-US" sz="1800">
                <a:solidFill>
                  <a:srgbClr val="00B050"/>
                </a:solidFill>
                <a:latin typeface="Calibri" panose="020F0702030404030204" pitchFamily="34" charset="0"/>
                <a:ea typeface="等线" panose="02010600030101010101" pitchFamily="2" charset="-122"/>
              </a:rPr>
              <a:t>二维拓扑材料筛选</a:t>
            </a:r>
            <a:endParaRPr kumimoji="0" lang="en-US" altLang="zh-CN" sz="1800">
              <a:solidFill>
                <a:srgbClr val="00B050"/>
              </a:solidFill>
              <a:latin typeface="Calibri" panose="020F0702030404030204" pitchFamily="34" charset="0"/>
              <a:ea typeface="等线" panose="02010600030101010101" pitchFamily="2" charset="-122"/>
            </a:endParaRPr>
          </a:p>
          <a:p>
            <a:pPr eaLnBrk="1" hangingPunct="1">
              <a:spcBef>
                <a:spcPct val="0"/>
              </a:spcBef>
            </a:pPr>
            <a:endParaRPr kumimoji="0" lang="en-US" altLang="zh-CN" sz="1800">
              <a:solidFill>
                <a:srgbClr val="000000"/>
              </a:solidFill>
              <a:latin typeface="Calibri" panose="020F0702030404030204" pitchFamily="34" charset="0"/>
              <a:ea typeface="等线" panose="02010600030101010101" pitchFamily="2" charset="-122"/>
            </a:endParaRPr>
          </a:p>
          <a:p>
            <a:pPr eaLnBrk="1" hangingPunct="1">
              <a:spcBef>
                <a:spcPct val="0"/>
              </a:spcBef>
            </a:pPr>
            <a:r>
              <a:rPr kumimoji="0" lang="zh-CN" altLang="en-US" sz="1800">
                <a:solidFill>
                  <a:srgbClr val="FF0000"/>
                </a:solidFill>
                <a:latin typeface="Calibri" panose="020F0702030404030204" pitchFamily="34" charset="0"/>
                <a:ea typeface="等线" panose="02010600030101010101" pitchFamily="2" charset="-122"/>
              </a:rPr>
              <a:t>基于石墨烯的光电子</a:t>
            </a:r>
            <a:r>
              <a:rPr kumimoji="0" lang="zh-CN" altLang="en-US" sz="1800">
                <a:solidFill>
                  <a:srgbClr val="0070C0"/>
                </a:solidFill>
                <a:latin typeface="Calibri" panose="020F0702030404030204" pitchFamily="34" charset="0"/>
                <a:ea typeface="等线" panose="02010600030101010101" pitchFamily="2" charset="-122"/>
              </a:rPr>
              <a:t>信号发生器、调制器和探测器</a:t>
            </a:r>
            <a:r>
              <a:rPr kumimoji="0" lang="zh-CN" altLang="en-US" sz="1800">
                <a:solidFill>
                  <a:srgbClr val="000000"/>
                </a:solidFill>
                <a:latin typeface="Calibri" panose="020F0702030404030204" pitchFamily="34" charset="0"/>
                <a:ea typeface="等线" panose="02010600030101010101" pitchFamily="2" charset="-122"/>
              </a:rPr>
              <a:t>：综述</a:t>
            </a:r>
            <a:endParaRPr kumimoji="0" lang="en-US" altLang="zh-CN" sz="1800">
              <a:solidFill>
                <a:srgbClr val="000000"/>
              </a:solidFill>
              <a:latin typeface="Calibri" panose="020F0702030404030204" pitchFamily="34" charset="0"/>
              <a:ea typeface="等线" panose="02010600030101010101" pitchFamily="2" charset="-122"/>
            </a:endParaRPr>
          </a:p>
        </p:txBody>
      </p:sp>
      <p:sp>
        <p:nvSpPr>
          <p:cNvPr id="11" name="右大括号 10"/>
          <p:cNvSpPr/>
          <p:nvPr/>
        </p:nvSpPr>
        <p:spPr>
          <a:xfrm rot="5400000">
            <a:off x="2837656" y="3374232"/>
            <a:ext cx="168275" cy="420688"/>
          </a:xfrm>
          <a:prstGeom prst="rightBrace">
            <a:avLst>
              <a:gd name="adj1" fmla="val 32455"/>
              <a:gd name="adj2" fmla="val 49434"/>
            </a:avLst>
          </a:prstGeom>
          <a:noFill/>
          <a:ln w="28575" cap="flat" cmpd="sng" algn="ctr">
            <a:solidFill>
              <a:sysClr val="windowText" lastClr="000000"/>
            </a:solidFill>
            <a:prstDash val="solid"/>
            <a:miter lim="800000"/>
          </a:ln>
          <a:effectLst/>
        </p:spPr>
        <p:txBody>
          <a:bodyPr anchor="ctr"/>
          <a:lstStyle/>
          <a:p>
            <a:pPr algn="ctr" defTabSz="457200" eaLnBrk="1" fontAlgn="auto" hangingPunct="1">
              <a:spcBef>
                <a:spcPts val="0"/>
              </a:spcBef>
              <a:spcAft>
                <a:spcPts val="0"/>
              </a:spcAft>
              <a:defRPr/>
            </a:pPr>
            <a:endParaRPr kumimoji="0" lang="zh-CN" altLang="en-US" sz="1800" kern="0">
              <a:solidFill>
                <a:prstClr val="black"/>
              </a:solidFill>
              <a:latin typeface="Calibri" panose="020F0702030404030204"/>
              <a:ea typeface="等线" panose="02010600030101010101" pitchFamily="2" charset="-122"/>
            </a:endParaRPr>
          </a:p>
        </p:txBody>
      </p:sp>
      <p:sp>
        <p:nvSpPr>
          <p:cNvPr id="12" name="右大括号 11"/>
          <p:cNvSpPr/>
          <p:nvPr/>
        </p:nvSpPr>
        <p:spPr>
          <a:xfrm rot="5400000">
            <a:off x="3772694" y="3374232"/>
            <a:ext cx="168275" cy="420687"/>
          </a:xfrm>
          <a:prstGeom prst="rightBrace">
            <a:avLst>
              <a:gd name="adj1" fmla="val 32455"/>
              <a:gd name="adj2" fmla="val 49434"/>
            </a:avLst>
          </a:prstGeom>
          <a:noFill/>
          <a:ln w="28575" cap="flat" cmpd="sng" algn="ctr">
            <a:solidFill>
              <a:sysClr val="windowText" lastClr="000000"/>
            </a:solidFill>
            <a:prstDash val="solid"/>
            <a:miter lim="800000"/>
          </a:ln>
          <a:effectLst/>
        </p:spPr>
        <p:txBody>
          <a:bodyPr anchor="ctr"/>
          <a:lstStyle/>
          <a:p>
            <a:pPr algn="ctr" defTabSz="457200" eaLnBrk="1" fontAlgn="auto" hangingPunct="1">
              <a:spcBef>
                <a:spcPts val="0"/>
              </a:spcBef>
              <a:spcAft>
                <a:spcPts val="0"/>
              </a:spcAft>
              <a:defRPr/>
            </a:pPr>
            <a:endParaRPr kumimoji="0" lang="zh-CN" altLang="en-US" sz="1800" kern="0">
              <a:solidFill>
                <a:prstClr val="black"/>
              </a:solidFill>
              <a:latin typeface="Calibri" panose="020F0702030404030204"/>
              <a:ea typeface="等线" panose="02010600030101010101" pitchFamily="2" charset="-122"/>
            </a:endParaRPr>
          </a:p>
        </p:txBody>
      </p:sp>
      <p:sp>
        <p:nvSpPr>
          <p:cNvPr id="21516" name="矩形 12"/>
          <p:cNvSpPr>
            <a:spLocks noChangeArrowheads="1"/>
          </p:cNvSpPr>
          <p:nvPr/>
        </p:nvSpPr>
        <p:spPr bwMode="auto">
          <a:xfrm>
            <a:off x="1865313" y="3789363"/>
            <a:ext cx="1338262"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lgn="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方法</a:t>
            </a:r>
            <a:endParaRPr kumimoji="0" lang="en-US" altLang="zh-CN" sz="1800">
              <a:solidFill>
                <a:srgbClr val="000000"/>
              </a:solidFill>
              <a:latin typeface="Calibri" panose="020F0702030404030204" pitchFamily="34" charset="0"/>
              <a:ea typeface="等线" panose="02010600030101010101" pitchFamily="2" charset="-122"/>
            </a:endParaRPr>
          </a:p>
          <a:p>
            <a:pPr algn="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类别</a:t>
            </a:r>
            <a:endParaRPr kumimoji="0" lang="en-US" altLang="zh-CN" sz="1800">
              <a:solidFill>
                <a:srgbClr val="000000"/>
              </a:solidFill>
              <a:latin typeface="Calibri" panose="020F0702030404030204" pitchFamily="34" charset="0"/>
              <a:ea typeface="等线" panose="02010600030101010101" pitchFamily="2" charset="-122"/>
            </a:endParaRPr>
          </a:p>
          <a:p>
            <a:pPr algn="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范围</a:t>
            </a:r>
            <a:endParaRPr kumimoji="0" lang="en-US" altLang="zh-CN" sz="1800">
              <a:solidFill>
                <a:srgbClr val="000000"/>
              </a:solidFill>
              <a:latin typeface="Calibri" panose="020F0702030404030204" pitchFamily="34" charset="0"/>
              <a:ea typeface="等线" panose="02010600030101010101" pitchFamily="2" charset="-122"/>
            </a:endParaRPr>
          </a:p>
          <a:p>
            <a:pPr algn="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技术路线</a:t>
            </a:r>
            <a:endParaRPr kumimoji="0" lang="en-US" altLang="zh-CN" sz="1800">
              <a:solidFill>
                <a:srgbClr val="000000"/>
              </a:solidFill>
              <a:latin typeface="Calibri" panose="020F0702030404030204" pitchFamily="34" charset="0"/>
              <a:ea typeface="等线" panose="02010600030101010101" pitchFamily="2" charset="-122"/>
            </a:endParaRPr>
          </a:p>
          <a:p>
            <a:pPr algn="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a:t>
            </a:r>
            <a:endParaRPr kumimoji="0" lang="en-US" altLang="zh-CN" sz="1800">
              <a:solidFill>
                <a:srgbClr val="000000"/>
              </a:solidFill>
              <a:latin typeface="Calibri" panose="020F0702030404030204" pitchFamily="34" charset="0"/>
              <a:ea typeface="等线" panose="02010600030101010101" pitchFamily="2" charset="-122"/>
            </a:endParaRPr>
          </a:p>
          <a:p>
            <a:pPr algn="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等描述性词</a:t>
            </a:r>
          </a:p>
        </p:txBody>
      </p:sp>
      <p:sp>
        <p:nvSpPr>
          <p:cNvPr id="21517" name="矩形 13"/>
          <p:cNvSpPr>
            <a:spLocks noChangeArrowheads="1"/>
          </p:cNvSpPr>
          <p:nvPr/>
        </p:nvSpPr>
        <p:spPr bwMode="auto">
          <a:xfrm>
            <a:off x="3563938" y="3789363"/>
            <a:ext cx="11080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核心内容</a:t>
            </a:r>
            <a:endParaRPr kumimoji="0" lang="en-US" altLang="zh-CN" sz="1800">
              <a:solidFill>
                <a:srgbClr val="000000"/>
              </a:solidFill>
              <a:latin typeface="Calibri" panose="020F0702030404030204" pitchFamily="34" charset="0"/>
              <a:ea typeface="等线" panose="02010600030101010101" pitchFamily="2" charset="-122"/>
            </a:endParaRPr>
          </a:p>
          <a:p>
            <a:pPr eaLnBrk="1" hangingPunct="1">
              <a:spcBef>
                <a:spcPct val="0"/>
              </a:spcBef>
              <a:buFontTx/>
              <a:buNone/>
            </a:pPr>
            <a:endParaRPr kumimoji="0" lang="en-US" altLang="zh-CN" sz="1800">
              <a:solidFill>
                <a:srgbClr val="000000"/>
              </a:solidFill>
              <a:latin typeface="Calibri" panose="020F0702030404030204" pitchFamily="34" charset="0"/>
              <a:ea typeface="等线" panose="02010600030101010101" pitchFamily="2" charset="-122"/>
            </a:endParaRPr>
          </a:p>
        </p:txBody>
      </p:sp>
      <p:sp>
        <p:nvSpPr>
          <p:cNvPr id="15" name="矩形 14"/>
          <p:cNvSpPr/>
          <p:nvPr/>
        </p:nvSpPr>
        <p:spPr>
          <a:xfrm>
            <a:off x="2921000" y="6015038"/>
            <a:ext cx="2525713" cy="460375"/>
          </a:xfrm>
          <a:prstGeom prst="rect">
            <a:avLst/>
          </a:prstGeom>
        </p:spPr>
        <p:txBody>
          <a:bodyPr wrap="none">
            <a:spAutoFit/>
          </a:bodyPr>
          <a:lstStyle/>
          <a:p>
            <a:pPr algn="just" defTabSz="457200" eaLnBrk="1" fontAlgn="auto" hangingPunct="1">
              <a:spcBef>
                <a:spcPts val="0"/>
              </a:spcBef>
              <a:spcAft>
                <a:spcPts val="0"/>
              </a:spcAft>
              <a:defRPr/>
            </a:pPr>
            <a:r>
              <a:rPr kumimoji="0" lang="zh-CN" altLang="en-US" sz="2400" b="1" kern="0" dirty="0">
                <a:solidFill>
                  <a:srgbClr val="001D32"/>
                </a:solidFill>
                <a:cs typeface="Times New Roman" panose="02020703060505090304" pitchFamily="18" charset="0"/>
              </a:rPr>
              <a:t>目标：简单</a:t>
            </a:r>
            <a:r>
              <a:rPr kumimoji="0" lang="en-US" altLang="zh-CN" sz="2400" b="1" kern="0" dirty="0">
                <a:solidFill>
                  <a:srgbClr val="001D32"/>
                </a:solidFill>
                <a:cs typeface="Times New Roman" panose="02020703060505090304" pitchFamily="18" charset="0"/>
              </a:rPr>
              <a:t>+</a:t>
            </a:r>
            <a:r>
              <a:rPr kumimoji="0" lang="zh-CN" altLang="en-US" sz="2400" b="1" kern="0" dirty="0">
                <a:solidFill>
                  <a:srgbClr val="001D32"/>
                </a:solidFill>
                <a:cs typeface="Times New Roman" panose="02020703060505090304" pitchFamily="18" charset="0"/>
              </a:rPr>
              <a:t>明确</a:t>
            </a:r>
            <a:endParaRPr kumimoji="0" lang="zh-CN" altLang="zh-CN" sz="1600" kern="100" dirty="0">
              <a:solidFill>
                <a:prstClr val="black"/>
              </a:solidFill>
              <a:latin typeface="Calibri" panose="020F0702030404030204" pitchFamily="34" charset="0"/>
              <a:cs typeface="Times New Roman" panose="0202070306050509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E554B9CD-B87E-41CD-91E3-BFCDBC075A57}" type="slidenum">
              <a:rPr kumimoji="0" lang="en-US" altLang="zh-CN" sz="2000" smtClean="0"/>
              <a:t>32</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4" name="矩形 3"/>
          <p:cNvSpPr/>
          <p:nvPr/>
        </p:nvSpPr>
        <p:spPr>
          <a:xfrm>
            <a:off x="1547813" y="4292600"/>
            <a:ext cx="7200900" cy="2232025"/>
          </a:xfrm>
          <a:prstGeom prst="rect">
            <a:avLst/>
          </a:prstGeom>
          <a:solidFill>
            <a:sysClr val="window" lastClr="FFFFFF">
              <a:lumMod val="85000"/>
            </a:sys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endParaRPr kumimoji="0" lang="zh-CN" altLang="en-US" sz="1800" kern="0">
              <a:solidFill>
                <a:prstClr val="white"/>
              </a:solidFill>
              <a:latin typeface="Calibri" panose="020F0702030404030204"/>
              <a:ea typeface="等线" panose="02010600030101010101" pitchFamily="2" charset="-122"/>
            </a:endParaRPr>
          </a:p>
        </p:txBody>
      </p:sp>
      <p:sp>
        <p:nvSpPr>
          <p:cNvPr id="22533" name="矩形 4"/>
          <p:cNvSpPr>
            <a:spLocks noChangeArrowheads="1"/>
          </p:cNvSpPr>
          <p:nvPr/>
        </p:nvSpPr>
        <p:spPr bwMode="auto">
          <a:xfrm>
            <a:off x="827088" y="908050"/>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4. </a:t>
            </a:r>
            <a:r>
              <a:rPr kumimoji="0" lang="zh-CN" altLang="en-US" sz="2000" b="1">
                <a:solidFill>
                  <a:srgbClr val="000000"/>
                </a:solidFill>
                <a:latin typeface="Calibri" panose="020F0702030404030204" pitchFamily="34" charset="0"/>
                <a:ea typeface="等线" panose="02010600030101010101" pitchFamily="2" charset="-122"/>
              </a:rPr>
              <a:t>摘要怎么写？</a:t>
            </a:r>
            <a:endParaRPr kumimoji="0" lang="en-US" altLang="zh-CN" sz="2000" b="1">
              <a:solidFill>
                <a:srgbClr val="000000"/>
              </a:solidFill>
              <a:latin typeface="Calibri" panose="020F0702030404030204" pitchFamily="34" charset="0"/>
              <a:ea typeface="等线" panose="02010600030101010101" pitchFamily="2" charset="-122"/>
            </a:endParaRPr>
          </a:p>
        </p:txBody>
      </p:sp>
      <p:sp>
        <p:nvSpPr>
          <p:cNvPr id="6" name="矩形 5"/>
          <p:cNvSpPr/>
          <p:nvPr/>
        </p:nvSpPr>
        <p:spPr>
          <a:xfrm>
            <a:off x="1547813" y="1412875"/>
            <a:ext cx="7200900" cy="792163"/>
          </a:xfrm>
          <a:prstGeom prst="rect">
            <a:avLst/>
          </a:prstGeom>
          <a:solidFill>
            <a:srgbClr val="ED7D31"/>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摘要，可以理解为标题的拓展，让你有机会把标题讲的更透彻，</a:t>
            </a:r>
            <a:endParaRPr kumimoji="0" lang="en-US" altLang="zh-CN" sz="18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更诱人，让人有读下去的兴趣。</a:t>
            </a:r>
          </a:p>
        </p:txBody>
      </p:sp>
      <p:sp>
        <p:nvSpPr>
          <p:cNvPr id="7" name="矩形 6"/>
          <p:cNvSpPr/>
          <p:nvPr/>
        </p:nvSpPr>
        <p:spPr>
          <a:xfrm>
            <a:off x="1619250" y="4699000"/>
            <a:ext cx="7200900" cy="1754188"/>
          </a:xfrm>
          <a:prstGeom prst="rect">
            <a:avLst/>
          </a:prstGeom>
        </p:spPr>
        <p:txBody>
          <a:bodyPr>
            <a:spAutoFit/>
          </a:bodyPr>
          <a:lstStyle/>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第一句：对科学背景进行简要回顾</a:t>
            </a:r>
            <a:endParaRPr kumimoji="0" lang="en-US" altLang="zh-CN" sz="1800" dirty="0">
              <a:solidFill>
                <a:srgbClr val="00B050"/>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第二句：找出科学背景和本文的连接点（</a:t>
            </a:r>
            <a:r>
              <a:rPr kumimoji="0" lang="en-US" altLang="zh-CN" sz="1800" dirty="0">
                <a:solidFill>
                  <a:prstClr val="black"/>
                </a:solidFill>
                <a:latin typeface="Calibri" panose="020F0702030404030204"/>
                <a:ea typeface="等线" panose="02010600030101010101" pitchFamily="2" charset="-122"/>
              </a:rPr>
              <a:t>focus</a:t>
            </a:r>
            <a:r>
              <a:rPr kumimoji="0" lang="zh-CN" altLang="en-US" sz="1800" dirty="0">
                <a:solidFill>
                  <a:prstClr val="black"/>
                </a:solidFill>
                <a:latin typeface="Calibri" panose="020F0702030404030204"/>
                <a:ea typeface="等线" panose="02010600030101010101" pitchFamily="2" charset="-122"/>
              </a:rPr>
              <a:t>开始啦）</a:t>
            </a:r>
            <a:endParaRPr kumimoji="0" lang="en-US" altLang="zh-CN" sz="1800" dirty="0">
              <a:solidFill>
                <a:prstClr val="black"/>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en-US" altLang="zh-CN" sz="1800" dirty="0">
                <a:solidFill>
                  <a:prstClr val="black"/>
                </a:solidFill>
                <a:latin typeface="Calibri" panose="020F0702030404030204"/>
                <a:ea typeface="等线" panose="02010600030101010101" pitchFamily="2" charset="-122"/>
              </a:rPr>
              <a:t>			</a:t>
            </a:r>
            <a:r>
              <a:rPr kumimoji="0" lang="zh-CN" altLang="en-US" sz="1800" dirty="0">
                <a:solidFill>
                  <a:srgbClr val="0070C0"/>
                </a:solidFill>
                <a:latin typeface="Calibri" panose="020F0702030404030204"/>
                <a:ea typeface="等线" panose="02010600030101010101" pitchFamily="2" charset="-122"/>
              </a:rPr>
              <a:t>或者提出科学问题、技术难题（选题意义来啦）</a:t>
            </a:r>
            <a:endParaRPr kumimoji="0" lang="en-US" altLang="zh-CN" sz="1800" dirty="0">
              <a:solidFill>
                <a:srgbClr val="0070C0"/>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第三句：提出本文的主要内容，核心信息和重点工作</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第四句：点出本文的技术路线，标出创新点、特点，等等</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zh-CN" altLang="en-US" sz="1800" dirty="0">
                <a:solidFill>
                  <a:prstClr val="black"/>
                </a:solidFill>
                <a:latin typeface="Calibri" panose="020F0702030404030204"/>
                <a:ea typeface="等线" panose="02010600030101010101" pitchFamily="2" charset="-122"/>
              </a:rPr>
              <a:t>第五句：拓展提升，强调意义</a:t>
            </a:r>
            <a:endParaRPr kumimoji="0" lang="en-US" altLang="zh-CN" sz="1800" dirty="0">
              <a:solidFill>
                <a:prstClr val="black"/>
              </a:solidFill>
              <a:latin typeface="Calibri" panose="020F0702030404030204"/>
              <a:ea typeface="等线" panose="02010600030101010101" pitchFamily="2" charset="-122"/>
            </a:endParaRPr>
          </a:p>
        </p:txBody>
      </p:sp>
      <p:sp>
        <p:nvSpPr>
          <p:cNvPr id="8" name="矩形 7"/>
          <p:cNvSpPr/>
          <p:nvPr/>
        </p:nvSpPr>
        <p:spPr>
          <a:xfrm>
            <a:off x="1547813" y="3213100"/>
            <a:ext cx="7200900" cy="936625"/>
          </a:xfrm>
          <a:prstGeom prst="rect">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写好摘要，有没有推荐的套路呢？</a:t>
            </a: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当然有。简单的摘要只需要</a:t>
            </a:r>
            <a:r>
              <a:rPr kumimoji="0" lang="en-US" altLang="zh-CN" sz="2400" kern="0" dirty="0">
                <a:solidFill>
                  <a:prstClr val="white"/>
                </a:solidFill>
                <a:latin typeface="Calibri" panose="020F0702030404030204"/>
                <a:ea typeface="等线" panose="02010600030101010101" pitchFamily="2" charset="-122"/>
              </a:rPr>
              <a:t>5</a:t>
            </a:r>
            <a:r>
              <a:rPr kumimoji="0" lang="zh-CN" altLang="en-US" sz="2400" kern="0" dirty="0">
                <a:solidFill>
                  <a:prstClr val="white"/>
                </a:solidFill>
                <a:latin typeface="Calibri" panose="020F0702030404030204"/>
                <a:ea typeface="等线" panose="02010600030101010101" pitchFamily="2" charset="-122"/>
              </a:rPr>
              <a:t>句。</a:t>
            </a:r>
            <a:endParaRPr kumimoji="0" lang="en-US" altLang="zh-CN" sz="2400" kern="0" dirty="0">
              <a:solidFill>
                <a:prstClr val="white"/>
              </a:solidFill>
              <a:latin typeface="Calibri" panose="020F0702030404030204"/>
              <a:ea typeface="等线" panose="02010600030101010101" pitchFamily="2" charset="-122"/>
            </a:endParaRPr>
          </a:p>
        </p:txBody>
      </p:sp>
      <p:sp>
        <p:nvSpPr>
          <p:cNvPr id="22537" name="矩形 9"/>
          <p:cNvSpPr>
            <a:spLocks noChangeArrowheads="1"/>
          </p:cNvSpPr>
          <p:nvPr/>
        </p:nvSpPr>
        <p:spPr bwMode="auto">
          <a:xfrm>
            <a:off x="1547813" y="2276475"/>
            <a:ext cx="72009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pPr>
            <a:r>
              <a:rPr kumimoji="0" lang="zh-CN" altLang="en-US" sz="1800">
                <a:solidFill>
                  <a:srgbClr val="000000"/>
                </a:solidFill>
                <a:latin typeface="Calibri" panose="020F0702030404030204" pitchFamily="34" charset="0"/>
                <a:ea typeface="等线" panose="02010600030101010101" pitchFamily="2" charset="-122"/>
              </a:rPr>
              <a:t>所以当然是围绕标题来进行阐述</a:t>
            </a:r>
            <a:endParaRPr kumimoji="0" lang="en-US" altLang="zh-CN" sz="1800">
              <a:solidFill>
                <a:srgbClr val="000000"/>
              </a:solidFill>
              <a:latin typeface="Calibri" panose="020F0702030404030204" pitchFamily="34" charset="0"/>
              <a:ea typeface="等线" panose="02010600030101010101" pitchFamily="2" charset="-122"/>
            </a:endParaRPr>
          </a:p>
          <a:p>
            <a:pPr eaLnBrk="1" hangingPunct="1">
              <a:spcBef>
                <a:spcPct val="0"/>
              </a:spcBef>
            </a:pPr>
            <a:r>
              <a:rPr kumimoji="0" lang="zh-CN" altLang="en-US" sz="1800">
                <a:solidFill>
                  <a:srgbClr val="00B050"/>
                </a:solidFill>
                <a:latin typeface="Calibri" panose="020F0702030404030204" pitchFamily="34" charset="0"/>
                <a:ea typeface="等线" panose="02010600030101010101" pitchFamily="2" charset="-122"/>
              </a:rPr>
              <a:t>摘要，作为精简的全文，每一句话都应该有独立的意义，每一句话都不是废话。</a:t>
            </a:r>
            <a:endParaRPr kumimoji="0" lang="en-US" altLang="zh-CN" sz="1800">
              <a:solidFill>
                <a:srgbClr val="00B050"/>
              </a:solidFill>
              <a:latin typeface="Calibri" panose="020F0702030404030204" pitchFamily="34" charset="0"/>
              <a:ea typeface="等线" panose="02010600030101010101" pitchFamily="2" charset="-122"/>
            </a:endParaRPr>
          </a:p>
        </p:txBody>
      </p:sp>
      <p:sp>
        <p:nvSpPr>
          <p:cNvPr id="22538" name="矩形 10"/>
          <p:cNvSpPr>
            <a:spLocks noChangeArrowheads="1"/>
          </p:cNvSpPr>
          <p:nvPr/>
        </p:nvSpPr>
        <p:spPr bwMode="auto">
          <a:xfrm>
            <a:off x="1547813" y="4292600"/>
            <a:ext cx="157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b="1">
                <a:solidFill>
                  <a:srgbClr val="000000"/>
                </a:solidFill>
                <a:latin typeface="Calibri" panose="020F0702030404030204" pitchFamily="34" charset="0"/>
                <a:ea typeface="等线" panose="02010600030101010101" pitchFamily="2" charset="-122"/>
              </a:rPr>
              <a:t>按句子拆分：</a:t>
            </a:r>
            <a:endParaRPr kumimoji="0" lang="zh-CN" altLang="en-US" sz="1800">
              <a:solidFill>
                <a:srgbClr val="000000"/>
              </a:solidFill>
              <a:latin typeface="Calibri" panose="020F0702030404030204" pitchFamily="34" charset="0"/>
              <a:ea typeface="等线"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6728656E-E78F-4B59-BF72-C4049E89DF77}" type="slidenum">
              <a:rPr kumimoji="0" lang="en-US" altLang="zh-CN" sz="2000" smtClean="0"/>
              <a:t>33</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25604" name="矩形 4"/>
          <p:cNvSpPr>
            <a:spLocks noChangeArrowheads="1"/>
          </p:cNvSpPr>
          <p:nvPr/>
        </p:nvSpPr>
        <p:spPr bwMode="auto">
          <a:xfrm>
            <a:off x="827088" y="868363"/>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5. </a:t>
            </a:r>
            <a:r>
              <a:rPr kumimoji="0" lang="zh-CN" altLang="en-US" sz="2000" b="1">
                <a:solidFill>
                  <a:srgbClr val="000000"/>
                </a:solidFill>
                <a:latin typeface="Calibri" panose="020F0702030404030204" pitchFamily="34" charset="0"/>
                <a:ea typeface="等线" panose="02010600030101010101" pitchFamily="2" charset="-122"/>
              </a:rPr>
              <a:t>综述的引言怎么写？</a:t>
            </a:r>
            <a:endParaRPr kumimoji="0" lang="en-US" altLang="zh-CN" sz="2000" b="1">
              <a:solidFill>
                <a:srgbClr val="000000"/>
              </a:solidFill>
              <a:latin typeface="Calibri" panose="020F0702030404030204" pitchFamily="34" charset="0"/>
              <a:ea typeface="等线" panose="02010600030101010101" pitchFamily="2" charset="-122"/>
            </a:endParaRPr>
          </a:p>
        </p:txBody>
      </p:sp>
      <p:pic>
        <p:nvPicPr>
          <p:cNvPr id="25605"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912813"/>
            <a:ext cx="5129213" cy="591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935038" y="1557338"/>
            <a:ext cx="2881312" cy="4319587"/>
          </a:xfrm>
          <a:prstGeom prst="rect">
            <a:avLst/>
          </a:prstGeom>
          <a:solidFill>
            <a:srgbClr val="ED7D31"/>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引言就是</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摘要第一句和第二句</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的拓展</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和英语写作要求一样</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一般是总分格式</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每一段的第一句囊括本段的核心主旨</a:t>
            </a:r>
            <a:endParaRPr kumimoji="0" lang="en-US" altLang="zh-CN" sz="1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endParaRPr kumimoji="0" lang="zh-CN" altLang="en-US" sz="1800" kern="0" dirty="0">
              <a:solidFill>
                <a:prstClr val="white"/>
              </a:solidFill>
              <a:latin typeface="Calibri" panose="020F0702030404030204"/>
              <a:ea typeface="等线"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B2B166B3-9C0A-48A5-B8A4-6368D2E37889}" type="slidenum">
              <a:rPr kumimoji="0" lang="en-US" altLang="zh-CN" sz="2000" smtClean="0"/>
              <a:t>34</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27652" name="矩形 9"/>
          <p:cNvSpPr>
            <a:spLocks noChangeArrowheads="1"/>
          </p:cNvSpPr>
          <p:nvPr/>
        </p:nvSpPr>
        <p:spPr bwMode="auto">
          <a:xfrm>
            <a:off x="827088" y="908050"/>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6. </a:t>
            </a:r>
            <a:r>
              <a:rPr kumimoji="0" lang="zh-CN" altLang="en-US" sz="2000" b="1">
                <a:solidFill>
                  <a:srgbClr val="000000"/>
                </a:solidFill>
                <a:latin typeface="Calibri" panose="020F0702030404030204" pitchFamily="34" charset="0"/>
                <a:ea typeface="等线" panose="02010600030101010101" pitchFamily="2" charset="-122"/>
              </a:rPr>
              <a:t>正文怎么分段、怎么布局？</a:t>
            </a:r>
            <a:endParaRPr kumimoji="0" lang="en-US" altLang="zh-CN" sz="2000" b="1">
              <a:solidFill>
                <a:srgbClr val="000000"/>
              </a:solidFill>
              <a:latin typeface="Calibri" panose="020F0702030404030204" pitchFamily="34" charset="0"/>
              <a:ea typeface="等线" panose="02010600030101010101" pitchFamily="2" charset="-122"/>
            </a:endParaRPr>
          </a:p>
        </p:txBody>
      </p:sp>
      <p:sp>
        <p:nvSpPr>
          <p:cNvPr id="11" name="矩形 10"/>
          <p:cNvSpPr/>
          <p:nvPr/>
        </p:nvSpPr>
        <p:spPr>
          <a:xfrm>
            <a:off x="827088" y="1484313"/>
            <a:ext cx="7200900" cy="720725"/>
          </a:xfrm>
          <a:prstGeom prst="rect">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逻辑，或者说程序的核心思想：模块化</a:t>
            </a:r>
            <a:endParaRPr kumimoji="0" lang="en-US" altLang="zh-CN" sz="2400" kern="0" dirty="0">
              <a:solidFill>
                <a:prstClr val="white"/>
              </a:solidFill>
              <a:latin typeface="Calibri" panose="020F0702030404030204"/>
              <a:ea typeface="等线" panose="02010600030101010101" pitchFamily="2" charset="-122"/>
            </a:endParaRPr>
          </a:p>
        </p:txBody>
      </p:sp>
      <p:pic>
        <p:nvPicPr>
          <p:cNvPr id="27654"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276475"/>
            <a:ext cx="2160587"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图片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2276475"/>
            <a:ext cx="2665412"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矩形 13"/>
          <p:cNvSpPr>
            <a:spLocks noChangeArrowheads="1"/>
          </p:cNvSpPr>
          <p:nvPr/>
        </p:nvSpPr>
        <p:spPr bwMode="auto">
          <a:xfrm>
            <a:off x="5867400" y="2420938"/>
            <a:ext cx="295592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计算机语言的成功，</a:t>
            </a:r>
            <a:endParaRPr kumimoji="0" lang="en-US" altLang="zh-CN" sz="1800">
              <a:solidFill>
                <a:srgbClr val="000000"/>
              </a:solidFill>
              <a:latin typeface="Calibri" panose="020F0702030404030204" pitchFamily="34" charset="0"/>
              <a:ea typeface="等线" panose="02010600030101010101" pitchFamily="2" charset="-122"/>
            </a:endParaRPr>
          </a:p>
          <a:p>
            <a:pP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就在于模块化的函数调用。</a:t>
            </a:r>
            <a:endParaRPr kumimoji="0" lang="en-US" altLang="zh-CN" sz="1800">
              <a:solidFill>
                <a:srgbClr val="000000"/>
              </a:solidFill>
              <a:latin typeface="Calibri" panose="020F0702030404030204" pitchFamily="34" charset="0"/>
              <a:ea typeface="等线" panose="02010600030101010101" pitchFamily="2" charset="-122"/>
            </a:endParaRPr>
          </a:p>
          <a:p>
            <a:pPr eaLnBrk="1" hangingPunct="1">
              <a:spcBef>
                <a:spcPct val="0"/>
              </a:spcBef>
              <a:buFontTx/>
              <a:buNone/>
            </a:pPr>
            <a:endParaRPr kumimoji="0" lang="en-US" altLang="zh-CN" sz="1800">
              <a:solidFill>
                <a:srgbClr val="000000"/>
              </a:solidFill>
              <a:latin typeface="Calibri" panose="020F0702030404030204" pitchFamily="34" charset="0"/>
              <a:ea typeface="等线" panose="02010600030101010101" pitchFamily="2" charset="-122"/>
            </a:endParaRPr>
          </a:p>
          <a:p>
            <a:pP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科技写作的要则，</a:t>
            </a:r>
            <a:endParaRPr kumimoji="0" lang="en-US" altLang="zh-CN" sz="1800">
              <a:solidFill>
                <a:srgbClr val="000000"/>
              </a:solidFill>
              <a:latin typeface="Calibri" panose="020F0702030404030204" pitchFamily="34" charset="0"/>
              <a:ea typeface="等线" panose="02010600030101010101" pitchFamily="2" charset="-122"/>
            </a:endParaRPr>
          </a:p>
          <a:p>
            <a:pP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在于子标题的分级</a:t>
            </a:r>
          </a:p>
        </p:txBody>
      </p:sp>
      <p:sp>
        <p:nvSpPr>
          <p:cNvPr id="15" name="矩形 14"/>
          <p:cNvSpPr/>
          <p:nvPr/>
        </p:nvSpPr>
        <p:spPr>
          <a:xfrm>
            <a:off x="884238" y="4797425"/>
            <a:ext cx="7915275" cy="1398588"/>
          </a:xfrm>
          <a:prstGeom prst="rect">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同一级的子标题，呈现并列关系或递进关系</a:t>
            </a: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不同级的子标题，呈现总分关系或组成关系</a:t>
            </a:r>
            <a:endParaRPr kumimoji="0" lang="en-US" altLang="zh-CN" sz="2400" kern="0" dirty="0">
              <a:solidFill>
                <a:prstClr val="white"/>
              </a:solidFill>
              <a:latin typeface="Calibri" panose="020F0702030404030204"/>
              <a:ea typeface="等线"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9108E718-641E-4E1E-A1B1-A6ED711099CE}" type="slidenum">
              <a:rPr kumimoji="0" lang="en-US" altLang="zh-CN" sz="2000" smtClean="0"/>
              <a:t>35</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30724" name="矩形 3"/>
          <p:cNvSpPr>
            <a:spLocks noChangeArrowheads="1"/>
          </p:cNvSpPr>
          <p:nvPr/>
        </p:nvSpPr>
        <p:spPr bwMode="auto">
          <a:xfrm>
            <a:off x="966788" y="908050"/>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7. </a:t>
            </a:r>
            <a:r>
              <a:rPr kumimoji="0" lang="zh-CN" altLang="en-US" sz="2000" b="1">
                <a:solidFill>
                  <a:srgbClr val="000000"/>
                </a:solidFill>
                <a:latin typeface="Calibri" panose="020F0702030404030204" pitchFamily="34" charset="0"/>
                <a:ea typeface="等线" panose="02010600030101010101" pitchFamily="2" charset="-122"/>
              </a:rPr>
              <a:t>子标题分完了，每一段怎么写？</a:t>
            </a:r>
            <a:endParaRPr kumimoji="0" lang="en-US" altLang="zh-CN" sz="2000" b="1">
              <a:solidFill>
                <a:srgbClr val="000000"/>
              </a:solidFill>
              <a:latin typeface="Calibri" panose="020F0702030404030204" pitchFamily="34" charset="0"/>
              <a:ea typeface="等线" panose="02010600030101010101" pitchFamily="2" charset="-122"/>
            </a:endParaRPr>
          </a:p>
        </p:txBody>
      </p:sp>
      <p:sp>
        <p:nvSpPr>
          <p:cNvPr id="30726" name="矩形 5"/>
          <p:cNvSpPr>
            <a:spLocks noChangeArrowheads="1"/>
          </p:cNvSpPr>
          <p:nvPr/>
        </p:nvSpPr>
        <p:spPr bwMode="auto">
          <a:xfrm>
            <a:off x="966788" y="2276475"/>
            <a:ext cx="79200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pPr>
            <a:r>
              <a:rPr kumimoji="0" lang="zh-CN" altLang="en-US" sz="1800" dirty="0">
                <a:solidFill>
                  <a:srgbClr val="000000"/>
                </a:solidFill>
                <a:latin typeface="Calibri" panose="020F0702030404030204" pitchFamily="34" charset="0"/>
                <a:ea typeface="等线" panose="02010600030101010101" pitchFamily="2" charset="-122"/>
              </a:rPr>
              <a:t>以图讲话，图文并茂。</a:t>
            </a:r>
            <a:endParaRPr kumimoji="0" lang="en-US" altLang="zh-CN" sz="1800" dirty="0">
              <a:solidFill>
                <a:srgbClr val="000000"/>
              </a:solidFill>
              <a:latin typeface="Calibri" panose="020F0702030404030204" pitchFamily="34" charset="0"/>
              <a:ea typeface="等线" panose="02010600030101010101" pitchFamily="2" charset="-122"/>
            </a:endParaRPr>
          </a:p>
          <a:p>
            <a:pPr eaLnBrk="1" hangingPunct="1">
              <a:spcBef>
                <a:spcPct val="0"/>
              </a:spcBef>
            </a:pPr>
            <a:r>
              <a:rPr kumimoji="0" lang="zh-CN" altLang="en-US" sz="1800" dirty="0">
                <a:solidFill>
                  <a:srgbClr val="000000"/>
                </a:solidFill>
                <a:latin typeface="Calibri" panose="020F0702030404030204" pitchFamily="34" charset="0"/>
                <a:ea typeface="等线" panose="02010600030101010101" pitchFamily="2" charset="-122"/>
              </a:rPr>
              <a:t>结构上依然遵循总分原则，每段的第一句话标明本段主旨。</a:t>
            </a:r>
            <a:endParaRPr kumimoji="0" lang="en-US" altLang="zh-CN" sz="1800" dirty="0">
              <a:solidFill>
                <a:srgbClr val="000000"/>
              </a:solidFill>
              <a:latin typeface="Calibri" panose="020F0702030404030204" pitchFamily="34" charset="0"/>
              <a:ea typeface="等线"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FB167A94-79A0-4AA0-BD77-5C5384930261}" type="slidenum">
              <a:rPr kumimoji="0" lang="en-US" altLang="zh-CN" sz="2000" smtClean="0"/>
              <a:t>36</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cxnSp>
        <p:nvCxnSpPr>
          <p:cNvPr id="31748" name="直接连接符 3"/>
          <p:cNvCxnSpPr>
            <a:cxnSpLocks noChangeShapeType="1"/>
          </p:cNvCxnSpPr>
          <p:nvPr/>
        </p:nvCxnSpPr>
        <p:spPr bwMode="auto">
          <a:xfrm>
            <a:off x="1547813" y="6659563"/>
            <a:ext cx="7272337" cy="0"/>
          </a:xfrm>
          <a:prstGeom prst="line">
            <a:avLst/>
          </a:prstGeom>
          <a:noFill/>
          <a:ln w="28575" algn="ctr">
            <a:solidFill>
              <a:srgbClr val="000000"/>
            </a:solidFill>
            <a:miter lim="800000"/>
          </a:ln>
          <a:extLst>
            <a:ext uri="{909E8E84-426E-40DD-AFC4-6F175D3DCCD1}">
              <a14:hiddenFill xmlns:a14="http://schemas.microsoft.com/office/drawing/2010/main">
                <a:noFill/>
              </a14:hiddenFill>
            </a:ext>
          </a:extLst>
        </p:spPr>
      </p:cxnSp>
      <p:sp>
        <p:nvSpPr>
          <p:cNvPr id="31749" name="矩形 4"/>
          <p:cNvSpPr>
            <a:spLocks noChangeArrowheads="1"/>
          </p:cNvSpPr>
          <p:nvPr/>
        </p:nvSpPr>
        <p:spPr bwMode="auto">
          <a:xfrm>
            <a:off x="827088" y="908050"/>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8. </a:t>
            </a:r>
            <a:r>
              <a:rPr kumimoji="0" lang="zh-CN" altLang="en-US" sz="2000" b="1">
                <a:solidFill>
                  <a:srgbClr val="000000"/>
                </a:solidFill>
                <a:latin typeface="Calibri" panose="020F0702030404030204" pitchFamily="34" charset="0"/>
                <a:ea typeface="等线" panose="02010600030101010101" pitchFamily="2" charset="-122"/>
              </a:rPr>
              <a:t>既然是看图说话，怎么才能好好描述一个图？</a:t>
            </a:r>
            <a:endParaRPr kumimoji="0" lang="en-US" altLang="zh-CN" sz="2000" b="1">
              <a:solidFill>
                <a:srgbClr val="000000"/>
              </a:solidFill>
              <a:latin typeface="Calibri" panose="020F0702030404030204" pitchFamily="34" charset="0"/>
              <a:ea typeface="等线" panose="02010600030101010101" pitchFamily="2" charset="-122"/>
            </a:endParaRPr>
          </a:p>
        </p:txBody>
      </p:sp>
      <p:sp>
        <p:nvSpPr>
          <p:cNvPr id="6" name="矩形 5"/>
          <p:cNvSpPr/>
          <p:nvPr/>
        </p:nvSpPr>
        <p:spPr>
          <a:xfrm>
            <a:off x="827088" y="1484313"/>
            <a:ext cx="8208962" cy="4505325"/>
          </a:xfrm>
          <a:prstGeom prst="rect">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专业写作中的图，主要分为三类：</a:t>
            </a: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a:t>
            </a:r>
            <a:r>
              <a:rPr kumimoji="0" lang="en-US" altLang="zh-CN" sz="2400" kern="0" dirty="0">
                <a:solidFill>
                  <a:prstClr val="white"/>
                </a:solidFill>
                <a:latin typeface="Calibri" panose="020F0702030404030204"/>
                <a:ea typeface="等线" panose="02010600030101010101" pitchFamily="2" charset="-122"/>
              </a:rPr>
              <a:t>1</a:t>
            </a:r>
            <a:r>
              <a:rPr kumimoji="0" lang="zh-CN" altLang="en-US" sz="2400" kern="0" dirty="0">
                <a:solidFill>
                  <a:prstClr val="white"/>
                </a:solidFill>
                <a:latin typeface="Calibri" panose="020F0702030404030204"/>
                <a:ea typeface="等线" panose="02010600030101010101" pitchFamily="2" charset="-122"/>
              </a:rPr>
              <a:t>）概念图和照片，主要用于描述形象（特点，一般都比较好看，是判断作者态度和水平的一个窗口）</a:t>
            </a: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a:t>
            </a:r>
            <a:r>
              <a:rPr kumimoji="0" lang="en-US" altLang="zh-CN" sz="2400" kern="0" dirty="0">
                <a:solidFill>
                  <a:prstClr val="white"/>
                </a:solidFill>
                <a:latin typeface="Calibri" panose="020F0702030404030204"/>
                <a:ea typeface="等线" panose="02010600030101010101" pitchFamily="2" charset="-122"/>
              </a:rPr>
              <a:t>2</a:t>
            </a:r>
            <a:r>
              <a:rPr kumimoji="0" lang="zh-CN" altLang="en-US" sz="2400" kern="0" dirty="0">
                <a:solidFill>
                  <a:prstClr val="white"/>
                </a:solidFill>
                <a:latin typeface="Calibri" panose="020F0702030404030204"/>
                <a:ea typeface="等线" panose="02010600030101010101" pitchFamily="2" charset="-122"/>
              </a:rPr>
              <a:t>）过程图和程序图，主要用于展示逻辑（特点：一般作为核心阐述点之一，注重各种关系，连词的聚居地）</a:t>
            </a: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24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400" kern="0" dirty="0">
                <a:solidFill>
                  <a:prstClr val="white"/>
                </a:solidFill>
                <a:latin typeface="Calibri" panose="020F0702030404030204"/>
                <a:ea typeface="等线" panose="02010600030101010101" pitchFamily="2" charset="-122"/>
              </a:rPr>
              <a:t>（</a:t>
            </a:r>
            <a:r>
              <a:rPr kumimoji="0" lang="en-US" altLang="zh-CN" sz="2400" kern="0" dirty="0">
                <a:solidFill>
                  <a:prstClr val="white"/>
                </a:solidFill>
                <a:latin typeface="Calibri" panose="020F0702030404030204"/>
                <a:ea typeface="等线" panose="02010600030101010101" pitchFamily="2" charset="-122"/>
              </a:rPr>
              <a:t>3</a:t>
            </a:r>
            <a:r>
              <a:rPr kumimoji="0" lang="zh-CN" altLang="en-US" sz="2400" kern="0" dirty="0">
                <a:solidFill>
                  <a:prstClr val="white"/>
                </a:solidFill>
                <a:latin typeface="Calibri" panose="020F0702030404030204"/>
                <a:ea typeface="等线" panose="02010600030101010101" pitchFamily="2" charset="-122"/>
              </a:rPr>
              <a:t>）数据图和统计图，主要用于说明定量（特点，坐标轴和单位）</a:t>
            </a:r>
            <a:endParaRPr kumimoji="0" lang="en-US" altLang="zh-CN" sz="2400" kern="0" dirty="0">
              <a:solidFill>
                <a:prstClr val="white"/>
              </a:solidFill>
              <a:latin typeface="Calibri" panose="020F0702030404030204"/>
              <a:ea typeface="等线" panose="02010600030101010101" pitchFamily="2" charset="-122"/>
            </a:endParaRPr>
          </a:p>
        </p:txBody>
      </p:sp>
      <p:sp>
        <p:nvSpPr>
          <p:cNvPr id="31751" name="矩形 6"/>
          <p:cNvSpPr>
            <a:spLocks noChangeArrowheads="1"/>
          </p:cNvSpPr>
          <p:nvPr/>
        </p:nvSpPr>
        <p:spPr bwMode="auto">
          <a:xfrm>
            <a:off x="1547813" y="6083300"/>
            <a:ext cx="7272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2000" b="1">
                <a:solidFill>
                  <a:srgbClr val="C00000"/>
                </a:solidFill>
                <a:latin typeface="Calibri" panose="020F0702030404030204" pitchFamily="34" charset="0"/>
                <a:ea typeface="等线" panose="02010600030101010101" pitchFamily="2" charset="-122"/>
              </a:rPr>
              <a:t>值得指出的是，每一幅图都应该要有标题，并在正文中呼应。</a:t>
            </a:r>
            <a:endParaRPr kumimoji="0" lang="zh-CN" altLang="en-US" sz="2000">
              <a:solidFill>
                <a:srgbClr val="C00000"/>
              </a:solidFill>
              <a:latin typeface="Calibri" panose="020F0702030404030204" pitchFamily="34" charset="0"/>
              <a:ea typeface="等线"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7AF600E8-B816-4B66-83C1-104B0B9471C0}" type="slidenum">
              <a:rPr kumimoji="0" lang="en-US" altLang="zh-CN" sz="2000" smtClean="0"/>
              <a:t>37</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32772" name="矩形 5"/>
          <p:cNvSpPr>
            <a:spLocks noChangeArrowheads="1"/>
          </p:cNvSpPr>
          <p:nvPr/>
        </p:nvSpPr>
        <p:spPr bwMode="auto">
          <a:xfrm>
            <a:off x="871538" y="893763"/>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8. </a:t>
            </a:r>
            <a:r>
              <a:rPr kumimoji="0" lang="zh-CN" altLang="en-US" sz="2000" b="1">
                <a:solidFill>
                  <a:srgbClr val="000000"/>
                </a:solidFill>
                <a:latin typeface="Calibri" panose="020F0702030404030204" pitchFamily="34" charset="0"/>
                <a:ea typeface="等线" panose="02010600030101010101" pitchFamily="2" charset="-122"/>
              </a:rPr>
              <a:t>既然是看图说话，怎么才能好好描述一个图？</a:t>
            </a:r>
            <a:endParaRPr kumimoji="0" lang="en-US" altLang="zh-CN" sz="2000" b="1">
              <a:solidFill>
                <a:srgbClr val="000000"/>
              </a:solidFill>
              <a:latin typeface="Calibri" panose="020F0702030404030204" pitchFamily="34" charset="0"/>
              <a:ea typeface="等线" panose="02010600030101010101" pitchFamily="2" charset="-122"/>
            </a:endParaRPr>
          </a:p>
        </p:txBody>
      </p:sp>
      <p:pic>
        <p:nvPicPr>
          <p:cNvPr id="32773"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950" y="1993900"/>
            <a:ext cx="8020050"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图片 9"/>
          <p:cNvPicPr>
            <a:picLocks noChangeAspect="1" noChangeArrowheads="1"/>
          </p:cNvPicPr>
          <p:nvPr/>
        </p:nvPicPr>
        <p:blipFill>
          <a:blip r:embed="rId3">
            <a:extLst>
              <a:ext uri="{28A0092B-C50C-407E-A947-70E740481C1C}">
                <a14:useLocalDpi xmlns:a14="http://schemas.microsoft.com/office/drawing/2010/main" val="0"/>
              </a:ext>
            </a:extLst>
          </a:blip>
          <a:srcRect t="21095" b="57538"/>
          <a:stretch>
            <a:fillRect/>
          </a:stretch>
        </p:blipFill>
        <p:spPr bwMode="auto">
          <a:xfrm>
            <a:off x="1692275" y="1227138"/>
            <a:ext cx="666115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3D000FFC-597B-40DB-8541-4C1BE51F8749}" type="slidenum">
              <a:rPr kumimoji="0" lang="en-US" altLang="zh-CN" sz="2000" smtClean="0"/>
              <a:t>38</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33796" name="矩形 7"/>
          <p:cNvSpPr>
            <a:spLocks noChangeArrowheads="1"/>
          </p:cNvSpPr>
          <p:nvPr/>
        </p:nvSpPr>
        <p:spPr bwMode="auto">
          <a:xfrm>
            <a:off x="827088" y="909638"/>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8. </a:t>
            </a:r>
            <a:r>
              <a:rPr kumimoji="0" lang="zh-CN" altLang="en-US" sz="2000" b="1">
                <a:solidFill>
                  <a:srgbClr val="000000"/>
                </a:solidFill>
                <a:latin typeface="Calibri" panose="020F0702030404030204" pitchFamily="34" charset="0"/>
                <a:ea typeface="等线" panose="02010600030101010101" pitchFamily="2" charset="-122"/>
              </a:rPr>
              <a:t>结论怎么写？</a:t>
            </a:r>
            <a:endParaRPr kumimoji="0" lang="en-US" altLang="zh-CN" sz="2000" b="1">
              <a:solidFill>
                <a:srgbClr val="000000"/>
              </a:solidFill>
              <a:latin typeface="Calibri" panose="020F0702030404030204" pitchFamily="34" charset="0"/>
              <a:ea typeface="等线" panose="02010600030101010101" pitchFamily="2" charset="-122"/>
            </a:endParaRPr>
          </a:p>
        </p:txBody>
      </p:sp>
      <p:sp>
        <p:nvSpPr>
          <p:cNvPr id="11" name="矩形 10"/>
          <p:cNvSpPr/>
          <p:nvPr/>
        </p:nvSpPr>
        <p:spPr>
          <a:xfrm>
            <a:off x="827088" y="1341438"/>
            <a:ext cx="5040312" cy="431800"/>
          </a:xfrm>
          <a:prstGeom prst="rect">
            <a:avLst/>
          </a:prstGeom>
          <a:solidFill>
            <a:srgbClr val="ED7D31"/>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结论是摘要的呼应提炼，所以应该写的像摘要</a:t>
            </a:r>
            <a:endParaRPr kumimoji="0" lang="en-US" altLang="zh-CN" sz="1800" kern="0" dirty="0">
              <a:solidFill>
                <a:prstClr val="white"/>
              </a:solidFill>
              <a:latin typeface="Calibri" panose="020F0702030404030204"/>
              <a:ea typeface="等线" panose="02010600030101010101" pitchFamily="2" charset="-122"/>
            </a:endParaRPr>
          </a:p>
        </p:txBody>
      </p:sp>
      <p:sp>
        <p:nvSpPr>
          <p:cNvPr id="33798" name="矩形 11"/>
          <p:cNvSpPr>
            <a:spLocks noChangeArrowheads="1"/>
          </p:cNvSpPr>
          <p:nvPr/>
        </p:nvSpPr>
        <p:spPr bwMode="auto">
          <a:xfrm>
            <a:off x="5940425" y="1341438"/>
            <a:ext cx="863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en-US" altLang="zh-CN" sz="1800">
                <a:solidFill>
                  <a:srgbClr val="0070C0"/>
                </a:solidFill>
                <a:cs typeface="Times New Roman" panose="02020703060505090304" pitchFamily="18" charset="0"/>
              </a:rPr>
              <a:t>Why</a:t>
            </a:r>
            <a:r>
              <a:rPr kumimoji="0" lang="zh-CN" altLang="en-US" sz="1800">
                <a:solidFill>
                  <a:srgbClr val="0070C0"/>
                </a:solidFill>
                <a:cs typeface="Times New Roman" panose="02020703060505090304" pitchFamily="18" charset="0"/>
              </a:rPr>
              <a:t>？</a:t>
            </a:r>
            <a:endParaRPr kumimoji="0" lang="zh-CN" altLang="en-US" sz="1800">
              <a:solidFill>
                <a:srgbClr val="000000"/>
              </a:solidFill>
              <a:latin typeface="Calibri" panose="020F0702030404030204" pitchFamily="34" charset="0"/>
              <a:ea typeface="等线" panose="02010600030101010101" pitchFamily="2" charset="-122"/>
            </a:endParaRPr>
          </a:p>
        </p:txBody>
      </p:sp>
      <p:sp>
        <p:nvSpPr>
          <p:cNvPr id="13" name="矩形 12"/>
          <p:cNvSpPr/>
          <p:nvPr/>
        </p:nvSpPr>
        <p:spPr>
          <a:xfrm>
            <a:off x="5940425" y="1709738"/>
            <a:ext cx="3095625" cy="433387"/>
          </a:xfrm>
          <a:prstGeom prst="rect">
            <a:avLst/>
          </a:prstGeom>
          <a:solidFill>
            <a:sysClr val="window" lastClr="FFFFFF">
              <a:lumMod val="50000"/>
            </a:sys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读者们靠结论记住你的文章</a:t>
            </a:r>
            <a:endParaRPr kumimoji="0" lang="en-US" altLang="zh-CN" sz="1800" kern="0" dirty="0">
              <a:solidFill>
                <a:prstClr val="white"/>
              </a:solidFill>
              <a:latin typeface="Calibri" panose="020F0702030404030204"/>
              <a:ea typeface="等线" panose="02010600030101010101" pitchFamily="2" charset="-122"/>
            </a:endParaRPr>
          </a:p>
        </p:txBody>
      </p:sp>
      <p:sp>
        <p:nvSpPr>
          <p:cNvPr id="33800" name="矩形 13"/>
          <p:cNvSpPr>
            <a:spLocks noChangeArrowheads="1"/>
          </p:cNvSpPr>
          <p:nvPr/>
        </p:nvSpPr>
        <p:spPr bwMode="auto">
          <a:xfrm>
            <a:off x="827088" y="2205038"/>
            <a:ext cx="318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a:solidFill>
                  <a:srgbClr val="0070C0"/>
                </a:solidFill>
                <a:cs typeface="Times New Roman" panose="02020703060505090304" pitchFamily="18" charset="0"/>
              </a:rPr>
              <a:t>那和摘要有没有明显的区别？</a:t>
            </a:r>
            <a:endParaRPr kumimoji="0" lang="zh-CN" altLang="en-US" sz="1800">
              <a:solidFill>
                <a:srgbClr val="000000"/>
              </a:solidFill>
              <a:latin typeface="Calibri" panose="020F0702030404030204" pitchFamily="34" charset="0"/>
              <a:ea typeface="等线" panose="02010600030101010101" pitchFamily="2" charset="-122"/>
            </a:endParaRPr>
          </a:p>
        </p:txBody>
      </p:sp>
      <p:sp>
        <p:nvSpPr>
          <p:cNvPr id="15" name="矩形 14"/>
          <p:cNvSpPr/>
          <p:nvPr/>
        </p:nvSpPr>
        <p:spPr>
          <a:xfrm>
            <a:off x="3851275" y="2349500"/>
            <a:ext cx="4176713" cy="431800"/>
          </a:xfrm>
          <a:prstGeom prst="rect">
            <a:avLst/>
          </a:prstGeom>
          <a:solidFill>
            <a:srgbClr val="FFC000">
              <a:lumMod val="75000"/>
            </a:srgb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有，区别在于结论具有</a:t>
            </a:r>
            <a:r>
              <a:rPr kumimoji="0" lang="zh-CN" altLang="en-US" sz="1800" b="1" kern="0" dirty="0">
                <a:solidFill>
                  <a:srgbClr val="FF0000"/>
                </a:solidFill>
                <a:latin typeface="Calibri" panose="020F0702030404030204"/>
                <a:ea typeface="等线" panose="02010600030101010101" pitchFamily="2" charset="-122"/>
              </a:rPr>
              <a:t>展望性</a:t>
            </a:r>
            <a:endParaRPr kumimoji="0" lang="en-US" altLang="zh-CN" sz="1800" b="1" kern="0" dirty="0">
              <a:solidFill>
                <a:srgbClr val="FF0000"/>
              </a:solidFill>
              <a:latin typeface="Calibri" panose="020F0702030404030204"/>
              <a:ea typeface="等线" panose="02010600030101010101" pitchFamily="2" charset="-122"/>
            </a:endParaRPr>
          </a:p>
        </p:txBody>
      </p:sp>
      <p:pic>
        <p:nvPicPr>
          <p:cNvPr id="33802" name="图片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2987675"/>
            <a:ext cx="6049963"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BB97F147-5CC5-4FE2-90C8-1DE62AACD2E0}" type="slidenum">
              <a:rPr kumimoji="0" lang="en-US" altLang="zh-CN" sz="2000" smtClean="0"/>
              <a:t>39</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34820" name="矩形 16"/>
          <p:cNvSpPr>
            <a:spLocks noChangeArrowheads="1"/>
          </p:cNvSpPr>
          <p:nvPr/>
        </p:nvSpPr>
        <p:spPr bwMode="auto">
          <a:xfrm>
            <a:off x="827088" y="981075"/>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9. </a:t>
            </a:r>
            <a:r>
              <a:rPr kumimoji="0" lang="zh-CN" altLang="en-US" sz="2000" b="1">
                <a:solidFill>
                  <a:srgbClr val="000000"/>
                </a:solidFill>
                <a:latin typeface="Calibri" panose="020F0702030404030204" pitchFamily="34" charset="0"/>
                <a:ea typeface="等线" panose="02010600030101010101" pitchFamily="2" charset="-122"/>
              </a:rPr>
              <a:t>参考文献的融入和交叉引用</a:t>
            </a:r>
            <a:endParaRPr kumimoji="0" lang="en-US" altLang="zh-CN" sz="2000" b="1">
              <a:solidFill>
                <a:srgbClr val="000000"/>
              </a:solidFill>
              <a:latin typeface="Calibri" panose="020F0702030404030204" pitchFamily="34" charset="0"/>
              <a:ea typeface="等线" panose="02010600030101010101" pitchFamily="2" charset="-122"/>
            </a:endParaRPr>
          </a:p>
        </p:txBody>
      </p:sp>
      <p:sp>
        <p:nvSpPr>
          <p:cNvPr id="34821" name="矩形 17"/>
          <p:cNvSpPr>
            <a:spLocks noChangeArrowheads="1"/>
          </p:cNvSpPr>
          <p:nvPr/>
        </p:nvSpPr>
        <p:spPr bwMode="auto">
          <a:xfrm>
            <a:off x="827088" y="1557338"/>
            <a:ext cx="82645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a:solidFill>
                  <a:srgbClr val="0070C0"/>
                </a:solidFill>
                <a:latin typeface="Calibri" panose="020F0702030404030204" pitchFamily="34" charset="0"/>
                <a:ea typeface="等线" panose="02010600030101010101" pitchFamily="2" charset="-122"/>
              </a:rPr>
              <a:t>我们都注意到了，相比于别的文体，科技文献最重要的特征之一就是</a:t>
            </a:r>
            <a:r>
              <a:rPr kumimoji="0" lang="zh-CN" altLang="en-US" sz="1800" b="1">
                <a:solidFill>
                  <a:srgbClr val="FF0000"/>
                </a:solidFill>
                <a:latin typeface="Calibri" panose="020F0702030404030204" pitchFamily="34" charset="0"/>
                <a:ea typeface="等线" panose="02010600030101010101" pitchFamily="2" charset="-122"/>
              </a:rPr>
              <a:t>参考文献</a:t>
            </a:r>
            <a:r>
              <a:rPr kumimoji="0" lang="zh-CN" altLang="en-US" sz="1800">
                <a:solidFill>
                  <a:srgbClr val="0070C0"/>
                </a:solidFill>
                <a:latin typeface="Calibri" panose="020F0702030404030204" pitchFamily="34" charset="0"/>
                <a:ea typeface="等线" panose="02010600030101010101" pitchFamily="2" charset="-122"/>
              </a:rPr>
              <a:t>。</a:t>
            </a:r>
            <a:endParaRPr kumimoji="0" lang="en-US" altLang="zh-CN" sz="1800">
              <a:solidFill>
                <a:srgbClr val="0070C0"/>
              </a:solidFill>
              <a:latin typeface="Calibri" panose="020F0702030404030204" pitchFamily="34" charset="0"/>
              <a:ea typeface="等线" panose="02010600030101010101" pitchFamily="2" charset="-122"/>
            </a:endParaRPr>
          </a:p>
          <a:p>
            <a:pPr eaLnBrk="1" hangingPunct="1">
              <a:spcBef>
                <a:spcPct val="0"/>
              </a:spcBef>
              <a:buFontTx/>
              <a:buNone/>
            </a:pPr>
            <a:endParaRPr kumimoji="0" lang="en-US" altLang="zh-CN" sz="1800">
              <a:solidFill>
                <a:srgbClr val="0070C0"/>
              </a:solidFill>
              <a:latin typeface="Calibri" panose="020F0702030404030204" pitchFamily="34" charset="0"/>
              <a:ea typeface="等线" panose="02010600030101010101" pitchFamily="2" charset="-122"/>
            </a:endParaRPr>
          </a:p>
          <a:p>
            <a:pPr eaLnBrk="1" hangingPunct="1">
              <a:spcBef>
                <a:spcPct val="0"/>
              </a:spcBef>
              <a:buFontTx/>
              <a:buNone/>
            </a:pPr>
            <a:r>
              <a:rPr kumimoji="0" lang="zh-CN" altLang="en-US" sz="1800">
                <a:solidFill>
                  <a:srgbClr val="0070C0"/>
                </a:solidFill>
                <a:latin typeface="Calibri" panose="020F0702030404030204" pitchFamily="34" charset="0"/>
                <a:ea typeface="等线" panose="02010600030101010101" pitchFamily="2" charset="-122"/>
              </a:rPr>
              <a:t>参考文献</a:t>
            </a:r>
            <a:r>
              <a:rPr kumimoji="0" lang="zh-CN" altLang="en-US" sz="1800" b="1">
                <a:solidFill>
                  <a:srgbClr val="FF0000"/>
                </a:solidFill>
                <a:latin typeface="Calibri" panose="020F0702030404030204" pitchFamily="34" charset="0"/>
                <a:ea typeface="等线" panose="02010600030101010101" pitchFamily="2" charset="-122"/>
              </a:rPr>
              <a:t>一般是公开发表的</a:t>
            </a:r>
            <a:r>
              <a:rPr kumimoji="0" lang="zh-CN" altLang="en-US" sz="1800">
                <a:solidFill>
                  <a:srgbClr val="0070C0"/>
                </a:solidFill>
                <a:latin typeface="Calibri" panose="020F0702030404030204" pitchFamily="34" charset="0"/>
                <a:ea typeface="等线" panose="02010600030101010101" pitchFamily="2" charset="-122"/>
              </a:rPr>
              <a:t>，大致分为如下几类：</a:t>
            </a:r>
            <a:endParaRPr kumimoji="0" lang="en-US" altLang="zh-CN" sz="1800">
              <a:solidFill>
                <a:srgbClr val="0070C0"/>
              </a:solidFill>
              <a:latin typeface="Calibri" panose="020F0702030404030204" pitchFamily="34" charset="0"/>
              <a:ea typeface="等线" panose="02010600030101010101" pitchFamily="2" charset="-122"/>
            </a:endParaRPr>
          </a:p>
          <a:p>
            <a:pPr eaLnBrk="1" hangingPunct="1">
              <a:spcBef>
                <a:spcPct val="0"/>
              </a:spcBef>
              <a:buFontTx/>
              <a:buNone/>
            </a:pPr>
            <a:endParaRPr kumimoji="0" lang="zh-CN" altLang="en-US" sz="1800">
              <a:solidFill>
                <a:srgbClr val="000000"/>
              </a:solidFill>
              <a:latin typeface="Calibri" panose="020F0702030404030204" pitchFamily="34" charset="0"/>
              <a:ea typeface="等线" panose="02010600030101010101" pitchFamily="2" charset="-122"/>
            </a:endParaRPr>
          </a:p>
        </p:txBody>
      </p:sp>
      <p:sp>
        <p:nvSpPr>
          <p:cNvPr id="19" name="矩形 18"/>
          <p:cNvSpPr/>
          <p:nvPr/>
        </p:nvSpPr>
        <p:spPr>
          <a:xfrm>
            <a:off x="1547813" y="2636838"/>
            <a:ext cx="1439862" cy="504825"/>
          </a:xfrm>
          <a:prstGeom prst="rect">
            <a:avLst/>
          </a:prstGeom>
          <a:solidFill>
            <a:srgbClr val="5B9BD5">
              <a:lumMod val="60000"/>
              <a:lumOff val="40000"/>
            </a:srgb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black"/>
                </a:solidFill>
                <a:latin typeface="Calibri" panose="020F0702030404030204"/>
                <a:ea typeface="等线" panose="02010600030101010101" pitchFamily="2" charset="-122"/>
              </a:rPr>
              <a:t>期刊论文 </a:t>
            </a:r>
            <a:r>
              <a:rPr kumimoji="0" lang="en-US" altLang="zh-CN" sz="1800" kern="0" dirty="0">
                <a:solidFill>
                  <a:prstClr val="black"/>
                </a:solidFill>
                <a:latin typeface="Calibri" panose="020F0702030404030204"/>
                <a:ea typeface="等线" panose="02010600030101010101" pitchFamily="2" charset="-122"/>
              </a:rPr>
              <a:t>[J]</a:t>
            </a:r>
            <a:endParaRPr kumimoji="0" lang="zh-CN" altLang="en-US" sz="1800" kern="0" dirty="0">
              <a:solidFill>
                <a:prstClr val="black"/>
              </a:solidFill>
              <a:latin typeface="Calibri" panose="020F0702030404030204"/>
              <a:ea typeface="等线" panose="02010600030101010101" pitchFamily="2" charset="-122"/>
            </a:endParaRPr>
          </a:p>
        </p:txBody>
      </p:sp>
      <p:sp>
        <p:nvSpPr>
          <p:cNvPr id="20" name="矩形 19"/>
          <p:cNvSpPr/>
          <p:nvPr/>
        </p:nvSpPr>
        <p:spPr>
          <a:xfrm>
            <a:off x="1547813" y="3284538"/>
            <a:ext cx="1439862" cy="504825"/>
          </a:xfrm>
          <a:prstGeom prst="rect">
            <a:avLst/>
          </a:prstGeom>
          <a:solidFill>
            <a:srgbClr val="5B9BD5">
              <a:lumMod val="60000"/>
              <a:lumOff val="40000"/>
            </a:srgb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black"/>
                </a:solidFill>
                <a:latin typeface="Calibri" panose="020F0702030404030204"/>
                <a:ea typeface="等线" panose="02010600030101010101" pitchFamily="2" charset="-122"/>
              </a:rPr>
              <a:t>会议论文 </a:t>
            </a:r>
            <a:r>
              <a:rPr kumimoji="0" lang="en-US" altLang="zh-CN" sz="1800" kern="0" dirty="0">
                <a:solidFill>
                  <a:prstClr val="black"/>
                </a:solidFill>
                <a:latin typeface="Calibri" panose="020F0702030404030204"/>
                <a:ea typeface="等线" panose="02010600030101010101" pitchFamily="2" charset="-122"/>
              </a:rPr>
              <a:t>[C]</a:t>
            </a:r>
            <a:endParaRPr kumimoji="0" lang="zh-CN" altLang="en-US" sz="1800" kern="0" dirty="0">
              <a:solidFill>
                <a:prstClr val="black"/>
              </a:solidFill>
              <a:latin typeface="Calibri" panose="020F0702030404030204"/>
              <a:ea typeface="等线" panose="02010600030101010101" pitchFamily="2" charset="-122"/>
            </a:endParaRPr>
          </a:p>
        </p:txBody>
      </p:sp>
      <p:sp>
        <p:nvSpPr>
          <p:cNvPr id="21" name="矩形 20"/>
          <p:cNvSpPr/>
          <p:nvPr/>
        </p:nvSpPr>
        <p:spPr>
          <a:xfrm>
            <a:off x="1547813" y="3933825"/>
            <a:ext cx="1439862" cy="503238"/>
          </a:xfrm>
          <a:prstGeom prst="rect">
            <a:avLst/>
          </a:prstGeom>
          <a:solidFill>
            <a:srgbClr val="5B9BD5">
              <a:lumMod val="60000"/>
              <a:lumOff val="40000"/>
            </a:srgb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black"/>
                </a:solidFill>
                <a:latin typeface="Calibri" panose="020F0702030404030204"/>
                <a:ea typeface="等线" panose="02010600030101010101" pitchFamily="2" charset="-122"/>
              </a:rPr>
              <a:t>学位论文 </a:t>
            </a:r>
            <a:r>
              <a:rPr kumimoji="0" lang="en-US" altLang="zh-CN" sz="1800" kern="0" dirty="0">
                <a:solidFill>
                  <a:prstClr val="black"/>
                </a:solidFill>
                <a:latin typeface="Calibri" panose="020F0702030404030204"/>
                <a:ea typeface="等线" panose="02010600030101010101" pitchFamily="2" charset="-122"/>
              </a:rPr>
              <a:t>[D]</a:t>
            </a:r>
            <a:endParaRPr kumimoji="0" lang="zh-CN" altLang="en-US" sz="1800" kern="0" dirty="0">
              <a:solidFill>
                <a:prstClr val="black"/>
              </a:solidFill>
              <a:latin typeface="Calibri" panose="020F0702030404030204"/>
              <a:ea typeface="等线" panose="02010600030101010101" pitchFamily="2" charset="-122"/>
            </a:endParaRPr>
          </a:p>
        </p:txBody>
      </p:sp>
      <p:sp>
        <p:nvSpPr>
          <p:cNvPr id="22" name="矩形 21"/>
          <p:cNvSpPr/>
          <p:nvPr/>
        </p:nvSpPr>
        <p:spPr>
          <a:xfrm>
            <a:off x="3708400" y="2636838"/>
            <a:ext cx="1439863" cy="1152525"/>
          </a:xfrm>
          <a:prstGeom prst="rect">
            <a:avLst/>
          </a:prstGeom>
          <a:solidFill>
            <a:srgbClr val="ED7D31">
              <a:lumMod val="60000"/>
              <a:lumOff val="40000"/>
            </a:srgb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black"/>
                </a:solidFill>
                <a:latin typeface="Calibri" panose="020F0702030404030204"/>
                <a:ea typeface="等线" panose="02010600030101010101" pitchFamily="2" charset="-122"/>
              </a:rPr>
              <a:t>图书和</a:t>
            </a:r>
            <a:endParaRPr kumimoji="0" lang="en-US" altLang="zh-CN" sz="1800" kern="0" dirty="0">
              <a:solidFill>
                <a:prstClr val="black"/>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black"/>
                </a:solidFill>
                <a:latin typeface="Calibri" panose="020F0702030404030204"/>
                <a:ea typeface="等线" panose="02010600030101010101" pitchFamily="2" charset="-122"/>
              </a:rPr>
              <a:t>图书章节 </a:t>
            </a:r>
            <a:r>
              <a:rPr kumimoji="0" lang="en-US" altLang="zh-CN" sz="1800" kern="0" dirty="0">
                <a:solidFill>
                  <a:prstClr val="black"/>
                </a:solidFill>
                <a:latin typeface="Calibri" panose="020F0702030404030204"/>
                <a:ea typeface="等线" panose="02010600030101010101" pitchFamily="2" charset="-122"/>
              </a:rPr>
              <a:t>[M]</a:t>
            </a:r>
            <a:endParaRPr kumimoji="0" lang="zh-CN" altLang="en-US" sz="1800" kern="0" dirty="0">
              <a:solidFill>
                <a:prstClr val="black"/>
              </a:solidFill>
              <a:latin typeface="Calibri" panose="020F0702030404030204"/>
              <a:ea typeface="等线" panose="02010600030101010101" pitchFamily="2" charset="-122"/>
            </a:endParaRPr>
          </a:p>
        </p:txBody>
      </p:sp>
      <p:sp>
        <p:nvSpPr>
          <p:cNvPr id="23" name="矩形 22"/>
          <p:cNvSpPr/>
          <p:nvPr/>
        </p:nvSpPr>
        <p:spPr>
          <a:xfrm>
            <a:off x="5867400" y="2636838"/>
            <a:ext cx="1441450" cy="1152525"/>
          </a:xfrm>
          <a:prstGeom prst="rect">
            <a:avLst/>
          </a:prstGeom>
          <a:solidFill>
            <a:srgbClr val="A5A5A5">
              <a:lumMod val="60000"/>
              <a:lumOff val="40000"/>
            </a:srgb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black"/>
                </a:solidFill>
                <a:latin typeface="Calibri" panose="020F0702030404030204"/>
                <a:ea typeface="等线" panose="02010600030101010101" pitchFamily="2" charset="-122"/>
              </a:rPr>
              <a:t>报刊和</a:t>
            </a:r>
            <a:endParaRPr kumimoji="0" lang="en-US" altLang="zh-CN" sz="1800" kern="0" dirty="0">
              <a:solidFill>
                <a:prstClr val="black"/>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1800" kern="0" dirty="0">
                <a:solidFill>
                  <a:prstClr val="black"/>
                </a:solidFill>
                <a:latin typeface="Calibri" panose="020F0702030404030204"/>
                <a:ea typeface="等线" panose="02010600030101010101" pitchFamily="2" charset="-122"/>
              </a:rPr>
              <a:t>新闻 </a:t>
            </a:r>
            <a:r>
              <a:rPr kumimoji="0" lang="en-US" altLang="zh-CN" sz="1800" kern="0" dirty="0">
                <a:solidFill>
                  <a:prstClr val="black"/>
                </a:solidFill>
                <a:latin typeface="Calibri" panose="020F0702030404030204"/>
                <a:ea typeface="等线" panose="02010600030101010101" pitchFamily="2" charset="-122"/>
              </a:rPr>
              <a:t>[N]</a:t>
            </a:r>
            <a:endParaRPr kumimoji="0" lang="zh-CN" altLang="en-US" sz="1800" kern="0" dirty="0">
              <a:solidFill>
                <a:prstClr val="black"/>
              </a:solidFill>
              <a:latin typeface="Calibri" panose="020F0702030404030204"/>
              <a:ea typeface="等线" panose="02010600030101010101" pitchFamily="2" charset="-122"/>
            </a:endParaRPr>
          </a:p>
        </p:txBody>
      </p:sp>
      <p:sp>
        <p:nvSpPr>
          <p:cNvPr id="24" name="矩形 23"/>
          <p:cNvSpPr/>
          <p:nvPr/>
        </p:nvSpPr>
        <p:spPr>
          <a:xfrm>
            <a:off x="5867400" y="4005263"/>
            <a:ext cx="1441450" cy="503237"/>
          </a:xfrm>
          <a:prstGeom prst="rect">
            <a:avLst/>
          </a:prstGeom>
          <a:solidFill>
            <a:srgbClr val="A5A5A5">
              <a:lumMod val="60000"/>
              <a:lumOff val="40000"/>
            </a:srgb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black"/>
                </a:solidFill>
                <a:latin typeface="Calibri" panose="020F0702030404030204"/>
                <a:ea typeface="等线" panose="02010600030101010101" pitchFamily="2" charset="-122"/>
              </a:rPr>
              <a:t>专利 </a:t>
            </a:r>
            <a:r>
              <a:rPr kumimoji="0" lang="en-US" altLang="zh-CN" sz="1800" kern="0" dirty="0">
                <a:solidFill>
                  <a:prstClr val="black"/>
                </a:solidFill>
                <a:latin typeface="Calibri" panose="020F0702030404030204"/>
                <a:ea typeface="等线" panose="02010600030101010101" pitchFamily="2" charset="-122"/>
              </a:rPr>
              <a:t>[P]</a:t>
            </a:r>
            <a:endParaRPr kumimoji="0" lang="zh-CN" altLang="en-US" sz="1800" kern="0" dirty="0">
              <a:solidFill>
                <a:prstClr val="black"/>
              </a:solidFill>
              <a:latin typeface="Calibri" panose="020F0702030404030204"/>
              <a:ea typeface="等线" panose="02010600030101010101" pitchFamily="2" charset="-122"/>
            </a:endParaRPr>
          </a:p>
        </p:txBody>
      </p:sp>
      <p:sp>
        <p:nvSpPr>
          <p:cNvPr id="34828" name="矩形 24"/>
          <p:cNvSpPr>
            <a:spLocks noChangeArrowheads="1"/>
          </p:cNvSpPr>
          <p:nvPr/>
        </p:nvSpPr>
        <p:spPr bwMode="auto">
          <a:xfrm>
            <a:off x="831850" y="4724400"/>
            <a:ext cx="54943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在哪里引用别人的研究成果呢？</a:t>
            </a:r>
            <a:endParaRPr kumimoji="0" lang="en-US" altLang="zh-CN" sz="1800">
              <a:solidFill>
                <a:srgbClr val="000000"/>
              </a:solidFill>
              <a:latin typeface="Calibri" panose="020F0702030404030204" pitchFamily="34" charset="0"/>
              <a:ea typeface="等线" panose="02010600030101010101" pitchFamily="2" charset="-122"/>
            </a:endParaRPr>
          </a:p>
          <a:p>
            <a:pPr eaLnBrk="1" hangingPunct="1">
              <a:spcBef>
                <a:spcPct val="0"/>
              </a:spcBef>
              <a:buFontTx/>
              <a:buNone/>
            </a:pPr>
            <a:r>
              <a:rPr kumimoji="0" lang="zh-CN" altLang="en-US" sz="1800">
                <a:solidFill>
                  <a:srgbClr val="FF0000"/>
                </a:solidFill>
                <a:latin typeface="Calibri" panose="020F0702030404030204" pitchFamily="34" charset="0"/>
                <a:ea typeface="等线" panose="02010600030101010101" pitchFamily="2" charset="-122"/>
              </a:rPr>
              <a:t>对研究性论述，一般参考文献都集中在引言里</a:t>
            </a:r>
            <a:endParaRPr kumimoji="0" lang="en-US" altLang="zh-CN" sz="1800">
              <a:solidFill>
                <a:srgbClr val="FF0000"/>
              </a:solidFill>
              <a:latin typeface="Calibri" panose="020F0702030404030204" pitchFamily="34" charset="0"/>
              <a:ea typeface="等线" panose="02010600030101010101" pitchFamily="2" charset="-122"/>
            </a:endParaRPr>
          </a:p>
          <a:p>
            <a:pPr eaLnBrk="1" hangingPunct="1">
              <a:spcBef>
                <a:spcPct val="0"/>
              </a:spcBef>
              <a:buFontTx/>
              <a:buNone/>
            </a:pPr>
            <a:r>
              <a:rPr kumimoji="0" lang="zh-CN" altLang="en-US" sz="1800">
                <a:solidFill>
                  <a:srgbClr val="FF0000"/>
                </a:solidFill>
                <a:latin typeface="Calibri" panose="020F0702030404030204" pitchFamily="34" charset="0"/>
                <a:ea typeface="等线" panose="02010600030101010101" pitchFamily="2" charset="-122"/>
              </a:rPr>
              <a:t>对综述性论述，分布在全文，但一般不出现在结论里</a:t>
            </a:r>
          </a:p>
        </p:txBody>
      </p:sp>
      <p:sp>
        <p:nvSpPr>
          <p:cNvPr id="34829" name="矩形 25"/>
          <p:cNvSpPr>
            <a:spLocks noChangeArrowheads="1"/>
          </p:cNvSpPr>
          <p:nvPr/>
        </p:nvSpPr>
        <p:spPr bwMode="auto">
          <a:xfrm>
            <a:off x="827088" y="5876925"/>
            <a:ext cx="54943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一个问题：引用了参考文献，就可以抄写原文了吗？</a:t>
            </a:r>
            <a:endParaRPr kumimoji="0" lang="en-US" altLang="zh-CN" sz="1800">
              <a:solidFill>
                <a:srgbClr val="000000"/>
              </a:solidFill>
              <a:latin typeface="Calibri" panose="020F0702030404030204" pitchFamily="34" charset="0"/>
              <a:ea typeface="等线" panose="02010600030101010101" pitchFamily="2" charset="-122"/>
            </a:endParaRPr>
          </a:p>
          <a:p>
            <a:pPr eaLnBrk="1" hangingPunct="1">
              <a:spcBef>
                <a:spcPct val="0"/>
              </a:spcBef>
              <a:buFontTx/>
              <a:buNone/>
            </a:pPr>
            <a:r>
              <a:rPr kumimoji="0" lang="zh-CN" altLang="en-US" sz="1800">
                <a:solidFill>
                  <a:srgbClr val="000000"/>
                </a:solidFill>
                <a:latin typeface="Calibri" panose="020F0702030404030204" pitchFamily="34" charset="0"/>
                <a:ea typeface="等线" panose="02010600030101010101" pitchFamily="2" charset="-122"/>
              </a:rPr>
              <a:t>一个引用原则：</a:t>
            </a:r>
            <a:r>
              <a:rPr kumimoji="0" lang="zh-CN" altLang="en-US" sz="1800" b="1">
                <a:solidFill>
                  <a:srgbClr val="FF0000"/>
                </a:solidFill>
                <a:latin typeface="Calibri" panose="020F0702030404030204" pitchFamily="34" charset="0"/>
                <a:ea typeface="等线" panose="02010600030101010101" pitchFamily="2" charset="-122"/>
              </a:rPr>
              <a:t>转述</a:t>
            </a:r>
            <a:r>
              <a:rPr kumimoji="0" lang="zh-CN" altLang="en-US" sz="1800">
                <a:solidFill>
                  <a:srgbClr val="000000"/>
                </a:solidFill>
                <a:latin typeface="Calibri" panose="020F0702030404030204" pitchFamily="34" charset="0"/>
                <a:ea typeface="等线" panose="02010600030101010101" pitchFamily="2" charset="-122"/>
              </a:rPr>
              <a:t>。</a:t>
            </a:r>
            <a:endParaRPr kumimoji="0" lang="en-US" altLang="zh-CN" sz="1800">
              <a:solidFill>
                <a:srgbClr val="000000"/>
              </a:solidFill>
              <a:latin typeface="Calibri" panose="020F0702030404030204" pitchFamily="34" charset="0"/>
              <a:ea typeface="等线"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userDrawn="1">
            <p:custDataLst>
              <p:tags r:id="rId2"/>
            </p:custDataLst>
          </p:nvPr>
        </p:nvPicPr>
        <p:blipFill>
          <a:blip r:embed="rId5"/>
          <a:stretch>
            <a:fillRect/>
          </a:stretch>
        </p:blipFill>
        <p:spPr>
          <a:xfrm>
            <a:off x="48577" y="249238"/>
            <a:ext cx="1127284" cy="1068705"/>
          </a:xfrm>
          <a:prstGeom prst="rect">
            <a:avLst/>
          </a:prstGeom>
        </p:spPr>
      </p:pic>
      <p:sp>
        <p:nvSpPr>
          <p:cNvPr id="162818" name="Rectangle 2"/>
          <p:cNvSpPr>
            <a:spLocks noGrp="1" noChangeArrowheads="1"/>
          </p:cNvSpPr>
          <p:nvPr>
            <p:ph type="title" idx="4294967295"/>
          </p:nvPr>
        </p:nvSpPr>
        <p:spPr>
          <a:xfrm>
            <a:off x="1" y="116632"/>
            <a:ext cx="9144000" cy="815975"/>
          </a:xfrm>
          <a:noFill/>
          <a:ln w="9525">
            <a:noFill/>
          </a:ln>
        </p:spPr>
        <p:txBody>
          <a:bodyPr vert="horz" wrap="square" lIns="91440" tIns="45720" rIns="91440" bIns="45720" numCol="1" rtlCol="0" anchor="ctr" anchorCtr="0" compatLnSpc="1">
            <a:no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lvl="0" defTabSz="914400" eaLnBrk="1" hangingPunct="1">
              <a:buClrTx/>
              <a:buSzTx/>
              <a:buFontTx/>
              <a:defRPr/>
            </a:pPr>
            <a:r>
              <a:rPr lang="zh-CN" altLang="en-US" sz="4800" b="0" spc="0" noProof="0" dirty="0">
                <a:ln>
                  <a:noFill/>
                </a:ln>
                <a:solidFill>
                  <a:schemeClr val="accent1">
                    <a:lumMod val="75000"/>
                  </a:schemeClr>
                </a:solidFill>
                <a:effectLst>
                  <a:outerShdw blurRad="38100" dist="38100" dir="2700000" algn="tl">
                    <a:srgbClr val="000000"/>
                  </a:outerShdw>
                </a:effectLst>
                <a:uLnTx/>
                <a:latin typeface="黑体" panose="02010609060101010101" charset="-122"/>
                <a:ea typeface="黑体" panose="02010609060101010101" charset="-122"/>
                <a:sym typeface="+mn-ea"/>
              </a:rPr>
              <a:t>课时安排</a:t>
            </a:r>
          </a:p>
        </p:txBody>
      </p:sp>
      <p:graphicFrame>
        <p:nvGraphicFramePr>
          <p:cNvPr id="2" name="表格 1"/>
          <p:cNvGraphicFramePr/>
          <p:nvPr>
            <p:custDataLst>
              <p:tags r:id="rId3"/>
            </p:custDataLst>
            <p:extLst>
              <p:ext uri="{D42A27DB-BD31-4B8C-83A1-F6EECF244321}">
                <p14:modId xmlns:p14="http://schemas.microsoft.com/office/powerpoint/2010/main" val="1032408658"/>
              </p:ext>
            </p:extLst>
          </p:nvPr>
        </p:nvGraphicFramePr>
        <p:xfrm>
          <a:off x="251460" y="1045211"/>
          <a:ext cx="8897620" cy="5727298"/>
        </p:xfrm>
        <a:graphic>
          <a:graphicData uri="http://schemas.openxmlformats.org/drawingml/2006/table">
            <a:tbl>
              <a:tblPr firstRow="1" bandRow="1">
                <a:tableStyleId>{93296810-A885-4BE3-A3E7-6D5BEEA58F35}</a:tableStyleId>
              </a:tblPr>
              <a:tblGrid>
                <a:gridCol w="360100">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5544616">
                  <a:extLst>
                    <a:ext uri="{9D8B030D-6E8A-4147-A177-3AD203B41FA5}">
                      <a16:colId xmlns:a16="http://schemas.microsoft.com/office/drawing/2014/main" val="20002"/>
                    </a:ext>
                  </a:extLst>
                </a:gridCol>
                <a:gridCol w="1336720">
                  <a:extLst>
                    <a:ext uri="{9D8B030D-6E8A-4147-A177-3AD203B41FA5}">
                      <a16:colId xmlns:a16="http://schemas.microsoft.com/office/drawing/2014/main" val="20003"/>
                    </a:ext>
                  </a:extLst>
                </a:gridCol>
              </a:tblGrid>
              <a:tr h="450327">
                <a:tc>
                  <a:txBody>
                    <a:bodyPr/>
                    <a:lstStyle/>
                    <a:p>
                      <a:pPr>
                        <a:buNone/>
                      </a:pPr>
                      <a:r>
                        <a:rPr lang="zh-CN" altLang="en-US" sz="2400"/>
                        <a:t>周</a:t>
                      </a:r>
                    </a:p>
                  </a:txBody>
                  <a:tcPr/>
                </a:tc>
                <a:tc>
                  <a:txBody>
                    <a:bodyPr/>
                    <a:lstStyle/>
                    <a:p>
                      <a:pPr>
                        <a:buNone/>
                      </a:pPr>
                      <a:r>
                        <a:rPr lang="zh-CN" altLang="en-US" sz="1800" dirty="0"/>
                        <a:t>日期  </a:t>
                      </a:r>
                      <a:r>
                        <a:rPr lang="zh-CN" altLang="en-US" sz="1400" kern="1200" dirty="0">
                          <a:solidFill>
                            <a:srgbClr val="0000FF"/>
                          </a:solidFill>
                          <a:latin typeface="+mn-lt"/>
                          <a:ea typeface="+mn-ea"/>
                          <a:cs typeface="+mn-cs"/>
                        </a:rPr>
                        <a:t>星期五 </a:t>
                      </a:r>
                      <a:r>
                        <a:rPr lang="en-US" altLang="zh-CN" sz="1400" kern="1200" dirty="0">
                          <a:solidFill>
                            <a:srgbClr val="0000FF"/>
                          </a:solidFill>
                          <a:latin typeface="+mn-lt"/>
                          <a:ea typeface="+mn-ea"/>
                          <a:cs typeface="+mn-cs"/>
                        </a:rPr>
                        <a:t>5-6</a:t>
                      </a:r>
                      <a:endParaRPr lang="zh-CN" altLang="en-US" sz="1400" dirty="0"/>
                    </a:p>
                  </a:txBody>
                  <a:tcPr/>
                </a:tc>
                <a:tc>
                  <a:txBody>
                    <a:bodyPr/>
                    <a:lstStyle/>
                    <a:p>
                      <a:pPr>
                        <a:buNone/>
                      </a:pPr>
                      <a:r>
                        <a:rPr lang="zh-CN" altLang="en-US" sz="2400" dirty="0"/>
                        <a:t>内容</a:t>
                      </a:r>
                    </a:p>
                  </a:txBody>
                  <a:tcPr/>
                </a:tc>
                <a:tc>
                  <a:txBody>
                    <a:bodyPr/>
                    <a:lstStyle/>
                    <a:p>
                      <a:pPr>
                        <a:buNone/>
                      </a:pPr>
                      <a:r>
                        <a:rPr lang="zh-CN" altLang="en-US" sz="1600" dirty="0"/>
                        <a:t>地点</a:t>
                      </a:r>
                    </a:p>
                  </a:txBody>
                  <a:tcPr/>
                </a:tc>
                <a:extLst>
                  <a:ext uri="{0D108BD9-81ED-4DB2-BD59-A6C34878D82A}">
                    <a16:rowId xmlns:a16="http://schemas.microsoft.com/office/drawing/2014/main" val="10000"/>
                  </a:ext>
                </a:extLst>
              </a:tr>
              <a:tr h="463880">
                <a:tc>
                  <a:txBody>
                    <a:bodyPr/>
                    <a:lstStyle/>
                    <a:p>
                      <a:pPr>
                        <a:buNone/>
                      </a:pPr>
                      <a:r>
                        <a:rPr lang="en-US" altLang="zh-CN" sz="2400" dirty="0">
                          <a:solidFill>
                            <a:srgbClr val="0000FF"/>
                          </a:solidFill>
                        </a:rPr>
                        <a:t>2</a:t>
                      </a:r>
                    </a:p>
                  </a:txBody>
                  <a:tcPr/>
                </a:tc>
                <a:tc>
                  <a:txBody>
                    <a:bodyPr/>
                    <a:lstStyle/>
                    <a:p>
                      <a:pPr>
                        <a:buNone/>
                      </a:pPr>
                      <a:r>
                        <a:rPr lang="en-US" altLang="zh-CN" sz="2000" dirty="0">
                          <a:solidFill>
                            <a:srgbClr val="0000FF"/>
                          </a:solidFill>
                        </a:rPr>
                        <a:t>2023-03-03</a:t>
                      </a:r>
                      <a:endParaRPr lang="en-US" altLang="zh-CN" sz="2000" kern="1200" dirty="0">
                        <a:solidFill>
                          <a:srgbClr val="0000FF"/>
                        </a:solidFill>
                        <a:latin typeface="+mn-lt"/>
                        <a:ea typeface="+mn-ea"/>
                        <a:cs typeface="+mn-cs"/>
                      </a:endParaRPr>
                    </a:p>
                  </a:txBody>
                  <a:tcPr/>
                </a:tc>
                <a:tc>
                  <a:txBody>
                    <a:bodyPr/>
                    <a:lstStyle/>
                    <a:p>
                      <a:pPr>
                        <a:buNone/>
                      </a:pPr>
                      <a:r>
                        <a:rPr lang="zh-CN" altLang="en-US" sz="1600" dirty="0">
                          <a:solidFill>
                            <a:schemeClr val="tx1"/>
                          </a:solidFill>
                        </a:rPr>
                        <a:t>概述</a:t>
                      </a:r>
                      <a:r>
                        <a:rPr lang="en-US" altLang="zh-CN" sz="1600" dirty="0">
                          <a:solidFill>
                            <a:schemeClr val="tx1"/>
                          </a:solidFill>
                        </a:rPr>
                        <a:t>&amp;</a:t>
                      </a:r>
                      <a:r>
                        <a:rPr lang="zh-CN" altLang="en-US" sz="1600" dirty="0">
                          <a:solidFill>
                            <a:schemeClr val="tx1"/>
                          </a:solidFill>
                        </a:rPr>
                        <a:t>文献检索（课后准备及阅读综述</a:t>
                      </a:r>
                      <a:r>
                        <a:rPr lang="en-US" altLang="zh-CN" sz="1600" dirty="0">
                          <a:solidFill>
                            <a:schemeClr val="tx1"/>
                          </a:solidFill>
                        </a:rPr>
                        <a:t>, ppt </a:t>
                      </a:r>
                      <a:r>
                        <a:rPr lang="zh-CN" altLang="en-US" sz="1600" dirty="0">
                          <a:solidFill>
                            <a:schemeClr val="tx1"/>
                          </a:solidFill>
                        </a:rPr>
                        <a:t>说明病理分析概念、方法、综述结构等）（组织病理图分析）</a:t>
                      </a:r>
                    </a:p>
                  </a:txBody>
                  <a:tcPr/>
                </a:tc>
                <a:tc>
                  <a:txBody>
                    <a:bodyPr/>
                    <a:lstStyle/>
                    <a:p>
                      <a:pPr>
                        <a:buNone/>
                      </a:pPr>
                      <a:r>
                        <a:rPr lang="zh-CN" altLang="en-US" sz="1600" dirty="0">
                          <a:solidFill>
                            <a:srgbClr val="0000FF"/>
                          </a:solidFill>
                        </a:rPr>
                        <a:t>品学楼A</a:t>
                      </a:r>
                      <a:r>
                        <a:rPr lang="en-US" altLang="zh-CN" sz="1600" dirty="0">
                          <a:solidFill>
                            <a:srgbClr val="0000FF"/>
                          </a:solidFill>
                        </a:rPr>
                        <a:t>110</a:t>
                      </a:r>
                      <a:endParaRPr lang="zh-CN" altLang="en-US" sz="1600" dirty="0">
                        <a:solidFill>
                          <a:srgbClr val="0000FF"/>
                        </a:solidFill>
                      </a:endParaRPr>
                    </a:p>
                  </a:txBody>
                  <a:tcPr/>
                </a:tc>
                <a:extLst>
                  <a:ext uri="{0D108BD9-81ED-4DB2-BD59-A6C34878D82A}">
                    <a16:rowId xmlns:a16="http://schemas.microsoft.com/office/drawing/2014/main" val="10001"/>
                  </a:ext>
                </a:extLst>
              </a:tr>
              <a:tr h="561063">
                <a:tc>
                  <a:txBody>
                    <a:bodyPr/>
                    <a:lstStyle/>
                    <a:p>
                      <a:pPr>
                        <a:buNone/>
                      </a:pPr>
                      <a:r>
                        <a:rPr lang="en-US" altLang="zh-CN" sz="2400" dirty="0">
                          <a:solidFill>
                            <a:srgbClr val="0000FF"/>
                          </a:solidFill>
                        </a:rPr>
                        <a:t>3</a:t>
                      </a:r>
                    </a:p>
                  </a:txBody>
                  <a:tcPr/>
                </a:tc>
                <a:tc>
                  <a:txBody>
                    <a:bodyPr/>
                    <a:lstStyle/>
                    <a:p>
                      <a:pPr>
                        <a:buNone/>
                      </a:pPr>
                      <a:r>
                        <a:rPr lang="en-US" altLang="zh-CN" sz="2000" dirty="0">
                          <a:solidFill>
                            <a:srgbClr val="0000FF"/>
                          </a:solidFill>
                          <a:sym typeface="+mn-ea"/>
                        </a:rPr>
                        <a:t>2023-03-10</a:t>
                      </a:r>
                    </a:p>
                  </a:txBody>
                  <a:tcPr/>
                </a:tc>
                <a:tc>
                  <a:txBody>
                    <a:bodyPr/>
                    <a:lstStyle/>
                    <a:p>
                      <a:pPr>
                        <a:buNone/>
                      </a:pPr>
                      <a:r>
                        <a:rPr lang="zh-CN" altLang="en-US" sz="1600" dirty="0">
                          <a:solidFill>
                            <a:srgbClr val="FF0000"/>
                          </a:solidFill>
                        </a:rPr>
                        <a:t>文献综述：组织病理图分析方法整理、内容、格式讨论（阅读更多文献，模仿写作综述，</a:t>
                      </a:r>
                      <a:r>
                        <a:rPr lang="en-US" altLang="zh-CN" sz="1600" dirty="0">
                          <a:solidFill>
                            <a:srgbClr val="FF0000"/>
                          </a:solidFill>
                        </a:rPr>
                        <a:t>word </a:t>
                      </a:r>
                      <a:r>
                        <a:rPr lang="zh-CN" altLang="en-US" sz="1600" dirty="0">
                          <a:solidFill>
                            <a:srgbClr val="FF0000"/>
                          </a:solidFill>
                        </a:rPr>
                        <a:t>文档）（组织病理图分析）</a:t>
                      </a:r>
                    </a:p>
                  </a:txBody>
                  <a:tcPr/>
                </a:tc>
                <a:tc>
                  <a:txBody>
                    <a:bodyPr/>
                    <a:lstStyle/>
                    <a:p>
                      <a:pPr>
                        <a:buNone/>
                      </a:pPr>
                      <a:r>
                        <a:rPr lang="zh-CN" altLang="en-US" sz="1600" dirty="0">
                          <a:solidFill>
                            <a:srgbClr val="0000FF"/>
                          </a:solidFill>
                        </a:rPr>
                        <a:t>品学楼A</a:t>
                      </a:r>
                      <a:r>
                        <a:rPr lang="en-US" altLang="zh-CN" sz="1600" dirty="0">
                          <a:solidFill>
                            <a:srgbClr val="0000FF"/>
                          </a:solidFill>
                        </a:rPr>
                        <a:t>110</a:t>
                      </a:r>
                      <a:endParaRPr lang="zh-CN" altLang="en-US" sz="1600" dirty="0">
                        <a:solidFill>
                          <a:srgbClr val="0000FF"/>
                        </a:solidFill>
                      </a:endParaRPr>
                    </a:p>
                  </a:txBody>
                  <a:tcPr/>
                </a:tc>
                <a:extLst>
                  <a:ext uri="{0D108BD9-81ED-4DB2-BD59-A6C34878D82A}">
                    <a16:rowId xmlns:a16="http://schemas.microsoft.com/office/drawing/2014/main" val="10002"/>
                  </a:ext>
                </a:extLst>
              </a:tr>
              <a:tr h="597359">
                <a:tc>
                  <a:txBody>
                    <a:bodyPr/>
                    <a:lstStyle/>
                    <a:p>
                      <a:pPr>
                        <a:buNone/>
                      </a:pPr>
                      <a:r>
                        <a:rPr lang="en-US" altLang="zh-CN" sz="2400" dirty="0">
                          <a:solidFill>
                            <a:srgbClr val="0000FF"/>
                          </a:solidFill>
                        </a:rPr>
                        <a:t>4</a:t>
                      </a:r>
                    </a:p>
                  </a:txBody>
                  <a:tcPr/>
                </a:tc>
                <a:tc>
                  <a:txBody>
                    <a:bodyPr/>
                    <a:lstStyle/>
                    <a:p>
                      <a:pPr>
                        <a:buNone/>
                      </a:pPr>
                      <a:r>
                        <a:rPr lang="en-US" altLang="zh-CN" sz="2000" dirty="0">
                          <a:solidFill>
                            <a:srgbClr val="0000FF"/>
                          </a:solidFill>
                          <a:sym typeface="+mn-ea"/>
                        </a:rPr>
                        <a:t>2023-03-17</a:t>
                      </a:r>
                    </a:p>
                  </a:txBody>
                  <a:tcPr/>
                </a:tc>
                <a:tc>
                  <a:txBody>
                    <a:bodyPr/>
                    <a:lstStyle/>
                    <a:p>
                      <a:pPr>
                        <a:buNone/>
                      </a:pPr>
                      <a:r>
                        <a:rPr lang="zh-CN" altLang="en-US" sz="1600" dirty="0">
                          <a:solidFill>
                            <a:schemeClr val="tx1"/>
                          </a:solidFill>
                        </a:rPr>
                        <a:t>文献综述写作分享 （</a:t>
                      </a:r>
                      <a:r>
                        <a:rPr lang="en-US" altLang="zh-CN" sz="1600" dirty="0">
                          <a:solidFill>
                            <a:schemeClr val="tx1"/>
                          </a:solidFill>
                        </a:rPr>
                        <a:t>ppt</a:t>
                      </a:r>
                      <a:r>
                        <a:rPr lang="zh-CN" altLang="en-US" sz="1600" dirty="0">
                          <a:solidFill>
                            <a:schemeClr val="tx1"/>
                          </a:solidFill>
                        </a:rPr>
                        <a:t>和</a:t>
                      </a:r>
                      <a:r>
                        <a:rPr lang="en-US" altLang="zh-CN" sz="1600" dirty="0">
                          <a:solidFill>
                            <a:schemeClr val="tx1"/>
                          </a:solidFill>
                        </a:rPr>
                        <a:t>word</a:t>
                      </a:r>
                      <a:r>
                        <a:rPr lang="zh-CN" altLang="en-US" sz="1600" dirty="0">
                          <a:solidFill>
                            <a:schemeClr val="tx1"/>
                          </a:solidFill>
                        </a:rPr>
                        <a:t>文档，课后完善提交第一版</a:t>
                      </a:r>
                      <a:r>
                        <a:rPr lang="en-US" altLang="zh-CN" sz="1600" dirty="0">
                          <a:solidFill>
                            <a:schemeClr val="tx1"/>
                          </a:solidFill>
                        </a:rPr>
                        <a:t>: </a:t>
                      </a:r>
                      <a:r>
                        <a:rPr lang="zh-CN" altLang="en-US" sz="1600" dirty="0">
                          <a:solidFill>
                            <a:schemeClr val="tx1"/>
                          </a:solidFill>
                        </a:rPr>
                        <a:t>课代表收齐</a:t>
                      </a:r>
                      <a:r>
                        <a:rPr lang="en-US" altLang="zh-CN" sz="1600" dirty="0" err="1">
                          <a:solidFill>
                            <a:schemeClr val="tx1"/>
                          </a:solidFill>
                        </a:rPr>
                        <a:t>email:jqi@uestc.edu.cn</a:t>
                      </a:r>
                      <a:r>
                        <a:rPr lang="zh-CN" altLang="en-US" sz="1600" dirty="0">
                          <a:solidFill>
                            <a:schemeClr val="tx1"/>
                          </a:solidFill>
                        </a:rPr>
                        <a:t>）</a:t>
                      </a:r>
                    </a:p>
                  </a:txBody>
                  <a:tcPr/>
                </a:tc>
                <a:tc>
                  <a:txBody>
                    <a:bodyPr/>
                    <a:lstStyle/>
                    <a:p>
                      <a:pPr>
                        <a:buNone/>
                      </a:pPr>
                      <a:r>
                        <a:rPr lang="zh-CN" altLang="en-US" sz="1600" dirty="0">
                          <a:solidFill>
                            <a:srgbClr val="0000FF"/>
                          </a:solidFill>
                        </a:rPr>
                        <a:t>品学楼A</a:t>
                      </a:r>
                      <a:r>
                        <a:rPr lang="en-US" altLang="zh-CN" sz="1600" dirty="0">
                          <a:solidFill>
                            <a:srgbClr val="0000FF"/>
                          </a:solidFill>
                        </a:rPr>
                        <a:t>110</a:t>
                      </a:r>
                      <a:endParaRPr lang="zh-CN" altLang="en-US" sz="1600" dirty="0">
                        <a:solidFill>
                          <a:srgbClr val="0000FF"/>
                        </a:solidFill>
                      </a:endParaRPr>
                    </a:p>
                  </a:txBody>
                  <a:tcPr/>
                </a:tc>
                <a:extLst>
                  <a:ext uri="{0D108BD9-81ED-4DB2-BD59-A6C34878D82A}">
                    <a16:rowId xmlns:a16="http://schemas.microsoft.com/office/drawing/2014/main" val="10003"/>
                  </a:ext>
                </a:extLst>
              </a:tr>
              <a:tr h="597359">
                <a:tc>
                  <a:txBody>
                    <a:bodyPr/>
                    <a:lstStyle/>
                    <a:p>
                      <a:pPr>
                        <a:buNone/>
                      </a:pPr>
                      <a:r>
                        <a:rPr lang="en-US" altLang="zh-CN" sz="2400" dirty="0">
                          <a:solidFill>
                            <a:srgbClr val="7030A0"/>
                          </a:solidFill>
                        </a:rPr>
                        <a:t>5</a:t>
                      </a:r>
                    </a:p>
                  </a:txBody>
                  <a:tcPr/>
                </a:tc>
                <a:tc>
                  <a:txBody>
                    <a:bodyPr/>
                    <a:lstStyle/>
                    <a:p>
                      <a:pPr>
                        <a:buNone/>
                      </a:pPr>
                      <a:r>
                        <a:rPr lang="en-US" altLang="zh-CN" sz="2000" dirty="0">
                          <a:solidFill>
                            <a:srgbClr val="0000FF"/>
                          </a:solidFill>
                          <a:sym typeface="+mn-ea"/>
                        </a:rPr>
                        <a:t>2023-03-24</a:t>
                      </a:r>
                    </a:p>
                  </a:txBody>
                  <a:tcPr/>
                </a:tc>
                <a:tc>
                  <a:txBody>
                    <a:bodyPr/>
                    <a:lstStyle/>
                    <a:p>
                      <a:pPr>
                        <a:buNone/>
                      </a:pPr>
                      <a:r>
                        <a:rPr lang="zh-CN" altLang="en-US" sz="1600" dirty="0">
                          <a:solidFill>
                            <a:schemeClr val="tx1"/>
                          </a:solidFill>
                        </a:rPr>
                        <a:t>文献综述写作分享 （</a:t>
                      </a:r>
                      <a:r>
                        <a:rPr lang="en-US" altLang="zh-CN" sz="1600" dirty="0">
                          <a:solidFill>
                            <a:schemeClr val="tx1"/>
                          </a:solidFill>
                        </a:rPr>
                        <a:t>ppt</a:t>
                      </a:r>
                      <a:r>
                        <a:rPr lang="zh-CN" altLang="en-US" sz="1600" dirty="0">
                          <a:solidFill>
                            <a:schemeClr val="tx1"/>
                          </a:solidFill>
                        </a:rPr>
                        <a:t>和</a:t>
                      </a:r>
                      <a:r>
                        <a:rPr lang="en-US" altLang="zh-CN" sz="1600" dirty="0">
                          <a:solidFill>
                            <a:schemeClr val="tx1"/>
                          </a:solidFill>
                        </a:rPr>
                        <a:t>word</a:t>
                      </a:r>
                      <a:r>
                        <a:rPr lang="zh-CN" altLang="en-US" sz="1600" dirty="0">
                          <a:solidFill>
                            <a:schemeClr val="tx1"/>
                          </a:solidFill>
                        </a:rPr>
                        <a:t>文档，课后完善提交第二版</a:t>
                      </a:r>
                      <a:r>
                        <a:rPr lang="en-US" altLang="zh-CN" sz="1600" dirty="0">
                          <a:solidFill>
                            <a:schemeClr val="tx1"/>
                          </a:solidFill>
                        </a:rPr>
                        <a:t>: </a:t>
                      </a:r>
                      <a:r>
                        <a:rPr lang="zh-CN" altLang="en-US" sz="1600" dirty="0">
                          <a:solidFill>
                            <a:schemeClr val="tx1"/>
                          </a:solidFill>
                        </a:rPr>
                        <a:t>课代表收齐</a:t>
                      </a:r>
                      <a:r>
                        <a:rPr lang="en-US" altLang="zh-CN" sz="1600" dirty="0" err="1">
                          <a:solidFill>
                            <a:schemeClr val="tx1"/>
                          </a:solidFill>
                        </a:rPr>
                        <a:t>email:jqi@uestc.edu.cn</a:t>
                      </a:r>
                      <a:r>
                        <a:rPr lang="zh-CN" altLang="en-US" sz="1600" dirty="0">
                          <a:solidFill>
                            <a:schemeClr val="tx1"/>
                          </a:solidFill>
                        </a:rPr>
                        <a:t>）</a:t>
                      </a:r>
                    </a:p>
                  </a:txBody>
                  <a:tcPr/>
                </a:tc>
                <a:tc>
                  <a:txBody>
                    <a:bodyPr/>
                    <a:lstStyle/>
                    <a:p>
                      <a:pPr>
                        <a:buNone/>
                      </a:pPr>
                      <a:r>
                        <a:rPr lang="zh-CN" altLang="en-US" sz="1600" dirty="0">
                          <a:solidFill>
                            <a:srgbClr val="7030A0"/>
                          </a:solidFill>
                        </a:rPr>
                        <a:t>品学楼A</a:t>
                      </a:r>
                      <a:r>
                        <a:rPr lang="en-US" altLang="zh-CN" sz="1600" dirty="0">
                          <a:solidFill>
                            <a:srgbClr val="0000FF"/>
                          </a:solidFill>
                        </a:rPr>
                        <a:t>110</a:t>
                      </a:r>
                      <a:endParaRPr lang="zh-CN" altLang="en-US" sz="1600" dirty="0">
                        <a:solidFill>
                          <a:srgbClr val="7030A0"/>
                        </a:solidFill>
                      </a:endParaRPr>
                    </a:p>
                  </a:txBody>
                  <a:tcPr/>
                </a:tc>
                <a:extLst>
                  <a:ext uri="{0D108BD9-81ED-4DB2-BD59-A6C34878D82A}">
                    <a16:rowId xmlns:a16="http://schemas.microsoft.com/office/drawing/2014/main" val="10004"/>
                  </a:ext>
                </a:extLst>
              </a:tr>
              <a:tr h="254765">
                <a:tc>
                  <a:txBody>
                    <a:bodyPr/>
                    <a:lstStyle/>
                    <a:p>
                      <a:pPr>
                        <a:buNone/>
                      </a:pPr>
                      <a:r>
                        <a:rPr lang="en-US" altLang="zh-CN" sz="2400" dirty="0">
                          <a:solidFill>
                            <a:srgbClr val="FF0000"/>
                          </a:solidFill>
                        </a:rPr>
                        <a:t>6</a:t>
                      </a:r>
                    </a:p>
                  </a:txBody>
                  <a:tcPr/>
                </a:tc>
                <a:tc>
                  <a:txBody>
                    <a:bodyPr/>
                    <a:lstStyle/>
                    <a:p>
                      <a:pPr>
                        <a:buNone/>
                      </a:pPr>
                      <a:r>
                        <a:rPr lang="en-US" altLang="zh-CN" sz="2000" dirty="0">
                          <a:solidFill>
                            <a:srgbClr val="0000FF"/>
                          </a:solidFill>
                          <a:sym typeface="+mn-ea"/>
                        </a:rPr>
                        <a:t>2023-03-31</a:t>
                      </a:r>
                    </a:p>
                  </a:txBody>
                  <a:tcPr/>
                </a:tc>
                <a:tc>
                  <a:txBody>
                    <a:bodyPr/>
                    <a:lstStyle/>
                    <a:p>
                      <a:pPr>
                        <a:buNone/>
                      </a:pPr>
                      <a:r>
                        <a:rPr lang="zh-CN" altLang="en-US" sz="1600" dirty="0">
                          <a:solidFill>
                            <a:schemeClr val="tx1"/>
                          </a:solidFill>
                          <a:sym typeface="+mn-ea"/>
                        </a:rPr>
                        <a:t>专利写作讨论：格式、内容讨论（</a:t>
                      </a:r>
                      <a:r>
                        <a:rPr lang="zh-CN" altLang="en-US" sz="1600" dirty="0">
                          <a:solidFill>
                            <a:schemeClr val="tx1"/>
                          </a:solidFill>
                        </a:rPr>
                        <a:t>课后准备及阅读专利</a:t>
                      </a:r>
                      <a:r>
                        <a:rPr lang="en-US" altLang="zh-CN" sz="1600" dirty="0">
                          <a:solidFill>
                            <a:schemeClr val="tx1"/>
                          </a:solidFill>
                        </a:rPr>
                        <a:t>, ppt </a:t>
                      </a:r>
                      <a:r>
                        <a:rPr lang="zh-CN" altLang="en-US" sz="1600" dirty="0">
                          <a:solidFill>
                            <a:schemeClr val="tx1"/>
                          </a:solidFill>
                        </a:rPr>
                        <a:t>说明专利写作方法、结构等）</a:t>
                      </a:r>
                      <a:endParaRPr lang="zh-CN" altLang="en-US" sz="1600" dirty="0">
                        <a:solidFill>
                          <a:schemeClr val="tx1"/>
                        </a:solidFill>
                        <a:sym typeface="+mn-ea"/>
                      </a:endParaRPr>
                    </a:p>
                  </a:txBody>
                  <a:tcPr/>
                </a:tc>
                <a:tc>
                  <a:txBody>
                    <a:bodyPr/>
                    <a:lstStyle/>
                    <a:p>
                      <a:pPr>
                        <a:buNone/>
                      </a:pPr>
                      <a:r>
                        <a:rPr lang="zh-CN" altLang="en-US" sz="1600" dirty="0">
                          <a:solidFill>
                            <a:srgbClr val="7030A0"/>
                          </a:solidFill>
                        </a:rPr>
                        <a:t>品学楼A</a:t>
                      </a:r>
                      <a:r>
                        <a:rPr lang="en-US" altLang="zh-CN" sz="1600" dirty="0">
                          <a:solidFill>
                            <a:srgbClr val="0000FF"/>
                          </a:solidFill>
                        </a:rPr>
                        <a:t>110</a:t>
                      </a:r>
                      <a:endParaRPr lang="zh-CN" altLang="en-US" sz="1600" dirty="0">
                        <a:solidFill>
                          <a:srgbClr val="7030A0"/>
                        </a:solidFill>
                      </a:endParaRPr>
                    </a:p>
                  </a:txBody>
                  <a:tcPr/>
                </a:tc>
                <a:extLst>
                  <a:ext uri="{0D108BD9-81ED-4DB2-BD59-A6C34878D82A}">
                    <a16:rowId xmlns:a16="http://schemas.microsoft.com/office/drawing/2014/main" val="10005"/>
                  </a:ext>
                </a:extLst>
              </a:tr>
              <a:tr h="561063">
                <a:tc>
                  <a:txBody>
                    <a:bodyPr/>
                    <a:lstStyle/>
                    <a:p>
                      <a:pPr>
                        <a:buNone/>
                      </a:pPr>
                      <a:r>
                        <a:rPr lang="en-US" altLang="zh-CN" sz="2400" dirty="0">
                          <a:solidFill>
                            <a:srgbClr val="0033CC"/>
                          </a:solidFill>
                        </a:rPr>
                        <a:t>7</a:t>
                      </a:r>
                    </a:p>
                  </a:txBody>
                  <a:tcPr/>
                </a:tc>
                <a:tc>
                  <a:txBody>
                    <a:bodyPr/>
                    <a:lstStyle/>
                    <a:p>
                      <a:pPr>
                        <a:buNone/>
                      </a:pPr>
                      <a:r>
                        <a:rPr lang="en-US" altLang="zh-CN" sz="2000" dirty="0">
                          <a:solidFill>
                            <a:srgbClr val="0000FF"/>
                          </a:solidFill>
                          <a:sym typeface="+mn-ea"/>
                        </a:rPr>
                        <a:t>2023-04-07</a:t>
                      </a:r>
                    </a:p>
                  </a:txBody>
                  <a:tcPr/>
                </a:tc>
                <a:tc>
                  <a:txBody>
                    <a:bodyPr/>
                    <a:lstStyle/>
                    <a:p>
                      <a:pPr>
                        <a:buNone/>
                      </a:pPr>
                      <a:r>
                        <a:rPr lang="zh-CN" altLang="en-US" sz="1600" dirty="0">
                          <a:solidFill>
                            <a:schemeClr val="tx1"/>
                          </a:solidFill>
                          <a:sym typeface="+mn-ea"/>
                        </a:rPr>
                        <a:t>专利</a:t>
                      </a:r>
                      <a:r>
                        <a:rPr lang="zh-CN" altLang="en-US" sz="1600" dirty="0">
                          <a:solidFill>
                            <a:schemeClr val="tx1"/>
                          </a:solidFill>
                        </a:rPr>
                        <a:t>写作分享 （</a:t>
                      </a:r>
                      <a:r>
                        <a:rPr lang="en-US" altLang="zh-CN" sz="1600" dirty="0">
                          <a:solidFill>
                            <a:schemeClr val="tx1"/>
                          </a:solidFill>
                        </a:rPr>
                        <a:t>ppt</a:t>
                      </a:r>
                      <a:r>
                        <a:rPr lang="zh-CN" altLang="en-US" sz="1600" dirty="0">
                          <a:solidFill>
                            <a:schemeClr val="tx1"/>
                          </a:solidFill>
                        </a:rPr>
                        <a:t>和</a:t>
                      </a:r>
                      <a:r>
                        <a:rPr lang="en-US" altLang="zh-CN" sz="1600" dirty="0">
                          <a:solidFill>
                            <a:schemeClr val="tx1"/>
                          </a:solidFill>
                        </a:rPr>
                        <a:t>word</a:t>
                      </a:r>
                      <a:r>
                        <a:rPr lang="zh-CN" altLang="en-US" sz="1600" dirty="0">
                          <a:solidFill>
                            <a:schemeClr val="tx1"/>
                          </a:solidFill>
                        </a:rPr>
                        <a:t>文档，课后完善提交第一版</a:t>
                      </a:r>
                      <a:r>
                        <a:rPr lang="en-US" altLang="zh-CN" sz="1600" dirty="0">
                          <a:solidFill>
                            <a:schemeClr val="tx1"/>
                          </a:solidFill>
                        </a:rPr>
                        <a:t>: </a:t>
                      </a:r>
                      <a:r>
                        <a:rPr lang="zh-CN" altLang="en-US" sz="1600" dirty="0">
                          <a:solidFill>
                            <a:schemeClr val="tx1"/>
                          </a:solidFill>
                        </a:rPr>
                        <a:t>课代表收齐</a:t>
                      </a:r>
                      <a:r>
                        <a:rPr lang="en-US" altLang="zh-CN" sz="1600" dirty="0" err="1">
                          <a:solidFill>
                            <a:schemeClr val="tx1"/>
                          </a:solidFill>
                        </a:rPr>
                        <a:t>email:jqi@uestc.edu.cn</a:t>
                      </a:r>
                      <a:r>
                        <a:rPr lang="zh-CN" altLang="en-US" sz="1600" dirty="0">
                          <a:solidFill>
                            <a:schemeClr val="tx1"/>
                          </a:solidFill>
                        </a:rPr>
                        <a:t>）</a:t>
                      </a:r>
                    </a:p>
                  </a:txBody>
                  <a:tcPr/>
                </a:tc>
                <a:tc>
                  <a:txBody>
                    <a:bodyPr/>
                    <a:lstStyle/>
                    <a:p>
                      <a:pPr>
                        <a:buNone/>
                      </a:pPr>
                      <a:r>
                        <a:rPr lang="zh-CN" altLang="en-US" sz="1600" dirty="0">
                          <a:solidFill>
                            <a:srgbClr val="0033CC"/>
                          </a:solidFill>
                        </a:rPr>
                        <a:t>品学楼A</a:t>
                      </a:r>
                      <a:r>
                        <a:rPr lang="en-US" altLang="zh-CN" sz="1600" dirty="0">
                          <a:solidFill>
                            <a:srgbClr val="0000FF"/>
                          </a:solidFill>
                        </a:rPr>
                        <a:t>110</a:t>
                      </a:r>
                      <a:endParaRPr lang="zh-CN" altLang="en-US" sz="1600" dirty="0">
                        <a:solidFill>
                          <a:srgbClr val="0033CC"/>
                        </a:solidFill>
                      </a:endParaRPr>
                    </a:p>
                  </a:txBody>
                  <a:tcPr/>
                </a:tc>
                <a:extLst>
                  <a:ext uri="{0D108BD9-81ED-4DB2-BD59-A6C34878D82A}">
                    <a16:rowId xmlns:a16="http://schemas.microsoft.com/office/drawing/2014/main" val="10006"/>
                  </a:ext>
                </a:extLst>
              </a:tr>
              <a:tr h="1269773">
                <a:tc>
                  <a:txBody>
                    <a:bodyPr/>
                    <a:lstStyle/>
                    <a:p>
                      <a:pPr>
                        <a:buNone/>
                      </a:pPr>
                      <a:r>
                        <a:rPr lang="en-US" altLang="zh-CN" sz="2400" dirty="0">
                          <a:solidFill>
                            <a:srgbClr val="FF0000"/>
                          </a:solidFill>
                        </a:rPr>
                        <a:t>8</a:t>
                      </a:r>
                    </a:p>
                  </a:txBody>
                  <a:tcPr/>
                </a:tc>
                <a:tc>
                  <a:txBody>
                    <a:bodyPr/>
                    <a:lstStyle/>
                    <a:p>
                      <a:pPr>
                        <a:buNone/>
                      </a:pPr>
                      <a:r>
                        <a:rPr lang="en-US" altLang="zh-CN" sz="2000" dirty="0">
                          <a:solidFill>
                            <a:srgbClr val="0000FF"/>
                          </a:solidFill>
                          <a:sym typeface="+mn-ea"/>
                        </a:rPr>
                        <a:t>2023-04-14</a:t>
                      </a:r>
                    </a:p>
                  </a:txBody>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sym typeface="+mn-ea"/>
                        </a:rPr>
                        <a:t>专利</a:t>
                      </a:r>
                      <a:r>
                        <a:rPr lang="zh-CN" altLang="en-US" sz="1600" dirty="0">
                          <a:solidFill>
                            <a:schemeClr val="tx1"/>
                          </a:solidFill>
                        </a:rPr>
                        <a:t>写作分享 （</a:t>
                      </a:r>
                      <a:r>
                        <a:rPr lang="en-US" altLang="zh-CN" sz="1600" dirty="0">
                          <a:solidFill>
                            <a:schemeClr val="tx1"/>
                          </a:solidFill>
                        </a:rPr>
                        <a:t>ppt</a:t>
                      </a:r>
                      <a:r>
                        <a:rPr lang="zh-CN" altLang="en-US" sz="1600" dirty="0">
                          <a:solidFill>
                            <a:schemeClr val="tx1"/>
                          </a:solidFill>
                        </a:rPr>
                        <a:t>和</a:t>
                      </a:r>
                      <a:r>
                        <a:rPr lang="en-US" altLang="zh-CN" sz="1600" dirty="0">
                          <a:solidFill>
                            <a:schemeClr val="tx1"/>
                          </a:solidFill>
                        </a:rPr>
                        <a:t>word</a:t>
                      </a:r>
                      <a:r>
                        <a:rPr lang="zh-CN" altLang="en-US" sz="1600" dirty="0">
                          <a:solidFill>
                            <a:schemeClr val="tx1"/>
                          </a:solidFill>
                        </a:rPr>
                        <a:t>文档，课后完善提交第二版</a:t>
                      </a:r>
                      <a:r>
                        <a:rPr lang="en-US" altLang="zh-CN" sz="1600" dirty="0">
                          <a:solidFill>
                            <a:schemeClr val="tx1"/>
                          </a:solidFill>
                        </a:rPr>
                        <a:t>: </a:t>
                      </a:r>
                      <a:r>
                        <a:rPr lang="zh-CN" altLang="en-US" sz="1600" dirty="0">
                          <a:solidFill>
                            <a:schemeClr val="tx1"/>
                          </a:solidFill>
                        </a:rPr>
                        <a:t>课代表收齐</a:t>
                      </a:r>
                      <a:r>
                        <a:rPr lang="en-US" altLang="zh-CN" sz="1600" dirty="0" err="1">
                          <a:solidFill>
                            <a:schemeClr val="tx1"/>
                          </a:solidFill>
                        </a:rPr>
                        <a:t>email:jqi@uestc.edu.cn</a:t>
                      </a:r>
                      <a:r>
                        <a:rPr lang="zh-CN" altLang="en-US" sz="1600" dirty="0">
                          <a:solidFill>
                            <a:schemeClr val="tx1"/>
                          </a:solidFill>
                        </a:rPr>
                        <a:t>，写学期总结</a:t>
                      </a:r>
                      <a:r>
                        <a:rPr lang="en-US" altLang="zh-CN" sz="1600" dirty="0">
                          <a:solidFill>
                            <a:schemeClr val="tx1"/>
                          </a:solidFill>
                        </a:rPr>
                        <a:t>ppt: 1.</a:t>
                      </a:r>
                      <a:r>
                        <a:rPr lang="zh-CN" altLang="en-US" sz="1600" dirty="0">
                          <a:solidFill>
                            <a:schemeClr val="tx1"/>
                          </a:solidFill>
                        </a:rPr>
                        <a:t> 时间，地点，人物，用什么东西做了什么事，包括综述和专利附件；</a:t>
                      </a:r>
                      <a:r>
                        <a:rPr lang="en-US" altLang="zh-CN" sz="1600" dirty="0">
                          <a:solidFill>
                            <a:schemeClr val="tx1"/>
                          </a:solidFill>
                        </a:rPr>
                        <a:t>2.</a:t>
                      </a:r>
                      <a:r>
                        <a:rPr lang="zh-CN" altLang="en-US" sz="1600" dirty="0">
                          <a:solidFill>
                            <a:schemeClr val="tx1"/>
                          </a:solidFill>
                        </a:rPr>
                        <a:t> 学到了什么，失去了什么，个人感想和意见，附上集体合照）</a:t>
                      </a:r>
                      <a:endParaRPr lang="zh-CN" altLang="en-US" sz="1600" dirty="0">
                        <a:solidFill>
                          <a:schemeClr val="tx1"/>
                        </a:solidFill>
                        <a:sym typeface="+mn-ea"/>
                      </a:endParaRPr>
                    </a:p>
                  </a:txBody>
                  <a:tcPr/>
                </a:tc>
                <a:tc>
                  <a:txBody>
                    <a:bodyPr/>
                    <a:lstStyle/>
                    <a:p>
                      <a:pPr>
                        <a:buNone/>
                      </a:pPr>
                      <a:r>
                        <a:rPr lang="zh-CN" altLang="en-US" sz="1600" dirty="0">
                          <a:solidFill>
                            <a:srgbClr val="7030A0"/>
                          </a:solidFill>
                        </a:rPr>
                        <a:t>品学楼A</a:t>
                      </a:r>
                      <a:r>
                        <a:rPr lang="en-US" altLang="zh-CN" sz="1600" dirty="0">
                          <a:solidFill>
                            <a:srgbClr val="0000FF"/>
                          </a:solidFill>
                        </a:rPr>
                        <a:t>110</a:t>
                      </a:r>
                      <a:endParaRPr lang="zh-CN" altLang="en-US" sz="1600" dirty="0">
                        <a:solidFill>
                          <a:srgbClr val="7030A0"/>
                        </a:solidFill>
                      </a:endParaRPr>
                    </a:p>
                  </a:txBody>
                  <a:tcPr/>
                </a:tc>
                <a:extLst>
                  <a:ext uri="{0D108BD9-81ED-4DB2-BD59-A6C34878D82A}">
                    <a16:rowId xmlns:a16="http://schemas.microsoft.com/office/drawing/2014/main" val="10007"/>
                  </a:ext>
                </a:extLst>
              </a:tr>
              <a:tr h="489127">
                <a:tc>
                  <a:txBody>
                    <a:bodyPr/>
                    <a:lstStyle/>
                    <a:p>
                      <a:pPr>
                        <a:buNone/>
                      </a:pPr>
                      <a:r>
                        <a:rPr lang="en-US" altLang="zh-CN" sz="2400" dirty="0">
                          <a:solidFill>
                            <a:srgbClr val="7030A0"/>
                          </a:solidFill>
                        </a:rPr>
                        <a:t>9</a:t>
                      </a:r>
                    </a:p>
                  </a:txBody>
                  <a:tcPr/>
                </a:tc>
                <a:tc>
                  <a:txBody>
                    <a:bodyPr/>
                    <a:lstStyle/>
                    <a:p>
                      <a:pPr>
                        <a:buNone/>
                      </a:pPr>
                      <a:r>
                        <a:rPr lang="en-US" altLang="zh-CN" sz="2000" dirty="0">
                          <a:solidFill>
                            <a:srgbClr val="0000FF"/>
                          </a:solidFill>
                          <a:sym typeface="+mn-ea"/>
                        </a:rPr>
                        <a:t>2023-04-21</a:t>
                      </a:r>
                    </a:p>
                  </a:txBody>
                  <a:tcPr/>
                </a:tc>
                <a:tc>
                  <a:txBody>
                    <a:bodyPr/>
                    <a:lstStyle/>
                    <a:p>
                      <a:pPr>
                        <a:buNone/>
                      </a:pPr>
                      <a:r>
                        <a:rPr lang="zh-CN" altLang="en-US" sz="1600" dirty="0">
                          <a:solidFill>
                            <a:srgbClr val="0000FF"/>
                          </a:solidFill>
                        </a:rPr>
                        <a:t>学期总结</a:t>
                      </a:r>
                      <a:r>
                        <a:rPr lang="en-US" altLang="zh-CN" sz="1600" dirty="0">
                          <a:solidFill>
                            <a:srgbClr val="0000FF"/>
                          </a:solidFill>
                        </a:rPr>
                        <a:t>ppt</a:t>
                      </a:r>
                      <a:r>
                        <a:rPr lang="zh-CN" altLang="en-US" sz="1600" dirty="0">
                          <a:solidFill>
                            <a:srgbClr val="0000FF"/>
                          </a:solidFill>
                        </a:rPr>
                        <a:t>展示讨论</a:t>
                      </a:r>
                      <a:endParaRPr lang="zh-CN" altLang="en-US" sz="1600" dirty="0">
                        <a:solidFill>
                          <a:srgbClr val="7030A0"/>
                        </a:solidFill>
                        <a:sym typeface="+mn-ea"/>
                      </a:endParaRPr>
                    </a:p>
                  </a:txBody>
                  <a:tcPr/>
                </a:tc>
                <a:tc>
                  <a:txBody>
                    <a:bodyPr/>
                    <a:lstStyle/>
                    <a:p>
                      <a:pPr>
                        <a:buNone/>
                      </a:pPr>
                      <a:r>
                        <a:rPr lang="zh-CN" altLang="en-US" sz="1600" dirty="0">
                          <a:solidFill>
                            <a:srgbClr val="7030A0"/>
                          </a:solidFill>
                        </a:rPr>
                        <a:t>品学楼A</a:t>
                      </a:r>
                      <a:r>
                        <a:rPr lang="en-US" altLang="zh-CN" sz="1600" dirty="0">
                          <a:solidFill>
                            <a:srgbClr val="0000FF"/>
                          </a:solidFill>
                        </a:rPr>
                        <a:t>110</a:t>
                      </a:r>
                      <a:endParaRPr lang="zh-CN" altLang="en-US" sz="1600" dirty="0">
                        <a:solidFill>
                          <a:srgbClr val="7030A0"/>
                        </a:solidFill>
                      </a:endParaRPr>
                    </a:p>
                  </a:txBody>
                  <a:tcPr/>
                </a:tc>
                <a:extLst>
                  <a:ext uri="{0D108BD9-81ED-4DB2-BD59-A6C34878D82A}">
                    <a16:rowId xmlns:a16="http://schemas.microsoft.com/office/drawing/2014/main" val="10008"/>
                  </a:ext>
                </a:extLst>
              </a:tr>
            </a:tbl>
          </a:graphicData>
        </a:graphic>
      </p:graphicFrame>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推荐视频链接（</a:t>
            </a:r>
            <a:r>
              <a:rPr lang="en-US" altLang="zh-CN"/>
              <a:t>1</a:t>
            </a:r>
            <a:r>
              <a:rPr lang="zh-CN" altLang="en-US"/>
              <a:t>）</a:t>
            </a:r>
          </a:p>
        </p:txBody>
      </p:sp>
      <p:sp>
        <p:nvSpPr>
          <p:cNvPr id="3" name="内容占位符 2"/>
          <p:cNvSpPr>
            <a:spLocks noGrp="1"/>
          </p:cNvSpPr>
          <p:nvPr>
            <p:ph sz="half" idx="1"/>
          </p:nvPr>
        </p:nvSpPr>
        <p:spPr>
          <a:xfrm>
            <a:off x="1066800" y="1268730"/>
            <a:ext cx="3885565" cy="4598670"/>
          </a:xfrm>
        </p:spPr>
        <p:txBody>
          <a:bodyPr/>
          <a:lstStyle/>
          <a:p>
            <a:pPr marL="0" lvl="1" indent="0">
              <a:buNone/>
            </a:pPr>
            <a:r>
              <a:rPr lang="zh-CN" altLang="en-US">
                <a:sym typeface="+mn-ea"/>
              </a:rPr>
              <a:t>SCI主编讲论文发表那些事</a:t>
            </a:r>
            <a:r>
              <a:rPr lang="zh-CN" altLang="en-US" sz="2000"/>
              <a:t>（知乎）</a:t>
            </a:r>
          </a:p>
          <a:p>
            <a:pPr lvl="1"/>
            <a:r>
              <a:rPr lang="zh-CN" altLang="en-US" sz="2000"/>
              <a:t>盖瑞斯·戴克（Gareth Dyke）博士是一位高产的顶尖科学家，在过去20年中，共发表了280多篇SCI论文，其中5篇论文发表在《自然》和《科学》上，他也是是著名出版社“泰勒和弗朗西斯”旗下杂志《历史生物学》的主编。</a:t>
            </a:r>
          </a:p>
          <a:p>
            <a:pPr lvl="1"/>
            <a:r>
              <a:rPr lang="zh-CN" altLang="en-US" sz="2000"/>
              <a:t>https://www.zhihu.com/zvideo/1256256378407886848</a:t>
            </a:r>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40</a:t>
            </a:fld>
            <a:endParaRPr lang="en-US" altLang="zh-CN"/>
          </a:p>
        </p:txBody>
      </p:sp>
      <p:pic>
        <p:nvPicPr>
          <p:cNvPr id="7" name="内容占位符 6"/>
          <p:cNvPicPr>
            <a:picLocks noGrp="1" noChangeAspect="1"/>
          </p:cNvPicPr>
          <p:nvPr>
            <p:ph sz="half" idx="2"/>
          </p:nvPr>
        </p:nvPicPr>
        <p:blipFill>
          <a:blip r:embed="rId2"/>
          <a:stretch>
            <a:fillRect/>
          </a:stretch>
        </p:blipFill>
        <p:spPr>
          <a:xfrm>
            <a:off x="5434330" y="4043045"/>
            <a:ext cx="3370580" cy="2602865"/>
          </a:xfrm>
          <a:prstGeom prst="rect">
            <a:avLst/>
          </a:prstGeom>
        </p:spPr>
      </p:pic>
      <p:pic>
        <p:nvPicPr>
          <p:cNvPr id="8" name="图片 7"/>
          <p:cNvPicPr>
            <a:picLocks noChangeAspect="1"/>
          </p:cNvPicPr>
          <p:nvPr/>
        </p:nvPicPr>
        <p:blipFill>
          <a:blip r:embed="rId3"/>
          <a:stretch>
            <a:fillRect/>
          </a:stretch>
        </p:blipFill>
        <p:spPr>
          <a:xfrm>
            <a:off x="5434330" y="2010410"/>
            <a:ext cx="3131820" cy="1782445"/>
          </a:xfrm>
          <a:prstGeom prst="rect">
            <a:avLst/>
          </a:prstGeom>
        </p:spPr>
      </p:pic>
      <p:pic>
        <p:nvPicPr>
          <p:cNvPr id="9" name="图片 8"/>
          <p:cNvPicPr>
            <a:picLocks noChangeAspect="1"/>
          </p:cNvPicPr>
          <p:nvPr/>
        </p:nvPicPr>
        <p:blipFill>
          <a:blip r:embed="rId4"/>
          <a:stretch>
            <a:fillRect/>
          </a:stretch>
        </p:blipFill>
        <p:spPr>
          <a:xfrm>
            <a:off x="7461250" y="20955"/>
            <a:ext cx="1574800" cy="17399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推荐视频链接（</a:t>
            </a:r>
            <a:r>
              <a:rPr lang="en-US" altLang="zh-CN">
                <a:sym typeface="+mn-ea"/>
              </a:rPr>
              <a:t>2</a:t>
            </a:r>
            <a:r>
              <a:rPr lang="zh-CN" altLang="en-US">
                <a:sym typeface="+mn-ea"/>
              </a:rPr>
              <a:t>）</a:t>
            </a:r>
            <a:endParaRPr lang="zh-CN" altLang="en-US"/>
          </a:p>
        </p:txBody>
      </p:sp>
      <p:sp>
        <p:nvSpPr>
          <p:cNvPr id="4" name="内容占位符 3"/>
          <p:cNvSpPr>
            <a:spLocks noGrp="1"/>
          </p:cNvSpPr>
          <p:nvPr>
            <p:ph sz="half" idx="2"/>
          </p:nvPr>
        </p:nvSpPr>
        <p:spPr>
          <a:xfrm>
            <a:off x="1199515" y="1268730"/>
            <a:ext cx="7487285" cy="4598670"/>
          </a:xfrm>
        </p:spPr>
        <p:txBody>
          <a:bodyPr/>
          <a:lstStyle/>
          <a:p>
            <a:r>
              <a:rPr lang="zh-CN" altLang="en-US"/>
              <a:t>【本科生请进】清华博士学姐教你如何写好文献综述</a:t>
            </a:r>
          </a:p>
          <a:p>
            <a:pPr lvl="1"/>
            <a:r>
              <a:rPr lang="zh-CN" altLang="en-US"/>
              <a:t>https://www.bilibili.com/video/BV1sJ411e7mv?from=search&amp;seid=1357076816941607132</a:t>
            </a:r>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41</a:t>
            </a:fld>
            <a:endParaRPr lang="en-US" altLang="zh-CN"/>
          </a:p>
        </p:txBody>
      </p:sp>
      <p:pic>
        <p:nvPicPr>
          <p:cNvPr id="6" name="内容占位符 5"/>
          <p:cNvPicPr>
            <a:picLocks noGrp="1" noChangeAspect="1"/>
          </p:cNvPicPr>
          <p:nvPr>
            <p:ph sz="half" idx="1"/>
          </p:nvPr>
        </p:nvPicPr>
        <p:blipFill>
          <a:blip r:embed="rId2"/>
          <a:stretch>
            <a:fillRect/>
          </a:stretch>
        </p:blipFill>
        <p:spPr>
          <a:xfrm>
            <a:off x="1833880" y="3120390"/>
            <a:ext cx="4839970" cy="3867150"/>
          </a:xfrm>
          <a:prstGeom prst="rect">
            <a:avLst/>
          </a:prstGeom>
        </p:spPr>
      </p:pic>
      <p:pic>
        <p:nvPicPr>
          <p:cNvPr id="7" name="图片 6"/>
          <p:cNvPicPr>
            <a:picLocks noChangeAspect="1"/>
          </p:cNvPicPr>
          <p:nvPr/>
        </p:nvPicPr>
        <p:blipFill>
          <a:blip r:embed="rId3"/>
          <a:stretch>
            <a:fillRect/>
          </a:stretch>
        </p:blipFill>
        <p:spPr>
          <a:xfrm>
            <a:off x="7226300" y="3300095"/>
            <a:ext cx="1714500" cy="19685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推荐视频链接（</a:t>
            </a:r>
            <a:r>
              <a:rPr lang="en-US" altLang="zh-CN">
                <a:sym typeface="+mn-ea"/>
              </a:rPr>
              <a:t>3</a:t>
            </a:r>
            <a:r>
              <a:rPr lang="zh-CN" altLang="en-US">
                <a:sym typeface="+mn-ea"/>
              </a:rPr>
              <a:t>）</a:t>
            </a:r>
            <a:endParaRPr lang="zh-CN" altLang="en-US"/>
          </a:p>
        </p:txBody>
      </p:sp>
      <p:sp>
        <p:nvSpPr>
          <p:cNvPr id="3" name="内容占位符 2"/>
          <p:cNvSpPr>
            <a:spLocks noGrp="1"/>
          </p:cNvSpPr>
          <p:nvPr>
            <p:ph sz="half" idx="1"/>
          </p:nvPr>
        </p:nvSpPr>
        <p:spPr>
          <a:xfrm>
            <a:off x="1066800" y="1268730"/>
            <a:ext cx="7832725" cy="4598670"/>
          </a:xfrm>
        </p:spPr>
        <p:txBody>
          <a:bodyPr/>
          <a:lstStyle/>
          <a:p>
            <a:r>
              <a:rPr lang="zh-CN" altLang="en-US"/>
              <a:t>【干货】如何写综述，浙大博士谈个人经验</a:t>
            </a:r>
          </a:p>
          <a:p>
            <a:pPr lvl="1"/>
            <a:r>
              <a:rPr lang="zh-CN" altLang="en-US"/>
              <a:t>https://www.bilibili.com/video/BV1g7411b7kc?from=search&amp;seid=1357076816941607132</a:t>
            </a:r>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42</a:t>
            </a:fld>
            <a:endParaRPr lang="en-US" altLang="zh-CN"/>
          </a:p>
        </p:txBody>
      </p:sp>
      <p:pic>
        <p:nvPicPr>
          <p:cNvPr id="6" name="内容占位符 5"/>
          <p:cNvPicPr>
            <a:picLocks noGrp="1" noChangeAspect="1"/>
          </p:cNvPicPr>
          <p:nvPr>
            <p:ph sz="half" idx="2"/>
          </p:nvPr>
        </p:nvPicPr>
        <p:blipFill>
          <a:blip r:embed="rId2"/>
          <a:stretch>
            <a:fillRect/>
          </a:stretch>
        </p:blipFill>
        <p:spPr>
          <a:xfrm>
            <a:off x="1066800" y="2816860"/>
            <a:ext cx="4147820" cy="3227705"/>
          </a:xfrm>
          <a:prstGeom prst="rect">
            <a:avLst/>
          </a:prstGeom>
        </p:spPr>
      </p:pic>
      <p:pic>
        <p:nvPicPr>
          <p:cNvPr id="7" name="图片 6"/>
          <p:cNvPicPr>
            <a:picLocks noChangeAspect="1"/>
          </p:cNvPicPr>
          <p:nvPr/>
        </p:nvPicPr>
        <p:blipFill>
          <a:blip r:embed="rId3"/>
          <a:stretch>
            <a:fillRect/>
          </a:stretch>
        </p:blipFill>
        <p:spPr>
          <a:xfrm>
            <a:off x="6948805" y="2639695"/>
            <a:ext cx="1676400" cy="1841500"/>
          </a:xfrm>
          <a:prstGeom prst="rect">
            <a:avLst/>
          </a:prstGeom>
        </p:spPr>
      </p:pic>
      <p:pic>
        <p:nvPicPr>
          <p:cNvPr id="8" name="图片 7"/>
          <p:cNvPicPr>
            <a:picLocks noChangeAspect="1"/>
          </p:cNvPicPr>
          <p:nvPr/>
        </p:nvPicPr>
        <p:blipFill>
          <a:blip r:embed="rId4"/>
          <a:stretch>
            <a:fillRect/>
          </a:stretch>
        </p:blipFill>
        <p:spPr>
          <a:xfrm>
            <a:off x="5243830" y="4596765"/>
            <a:ext cx="3792220" cy="202946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43</a:t>
            </a:fld>
            <a:endParaRPr lang="en-US" altLang="zh-CN"/>
          </a:p>
        </p:txBody>
      </p:sp>
      <p:pic>
        <p:nvPicPr>
          <p:cNvPr id="9" name="图片 8">
            <a:extLst>
              <a:ext uri="{FF2B5EF4-FFF2-40B4-BE49-F238E27FC236}">
                <a16:creationId xmlns:a16="http://schemas.microsoft.com/office/drawing/2014/main" id="{8E713DB3-B1CD-45D2-8E23-951F53AC2C68}"/>
              </a:ext>
            </a:extLst>
          </p:cNvPr>
          <p:cNvPicPr>
            <a:picLocks noChangeAspect="1"/>
          </p:cNvPicPr>
          <p:nvPr/>
        </p:nvPicPr>
        <p:blipFill>
          <a:blip r:embed="rId2"/>
          <a:stretch>
            <a:fillRect/>
          </a:stretch>
        </p:blipFill>
        <p:spPr>
          <a:xfrm>
            <a:off x="0" y="836613"/>
            <a:ext cx="9144000" cy="6021387"/>
          </a:xfrm>
          <a:prstGeom prst="rect">
            <a:avLst/>
          </a:prstGeom>
        </p:spPr>
      </p:pic>
      <p:sp>
        <p:nvSpPr>
          <p:cNvPr id="10" name="任意多边形: 形状 9">
            <a:extLst>
              <a:ext uri="{FF2B5EF4-FFF2-40B4-BE49-F238E27FC236}">
                <a16:creationId xmlns:a16="http://schemas.microsoft.com/office/drawing/2014/main" id="{8FEEC3A1-BC38-4BB4-8971-40544E7EB599}"/>
              </a:ext>
            </a:extLst>
          </p:cNvPr>
          <p:cNvSpPr/>
          <p:nvPr/>
        </p:nvSpPr>
        <p:spPr bwMode="auto">
          <a:xfrm>
            <a:off x="158620" y="4767943"/>
            <a:ext cx="6979298" cy="214723"/>
          </a:xfrm>
          <a:custGeom>
            <a:avLst/>
            <a:gdLst>
              <a:gd name="connsiteX0" fmla="*/ 0 w 6979298"/>
              <a:gd name="connsiteY0" fmla="*/ 93306 h 214723"/>
              <a:gd name="connsiteX1" fmla="*/ 186613 w 6979298"/>
              <a:gd name="connsiteY1" fmla="*/ 102637 h 214723"/>
              <a:gd name="connsiteX2" fmla="*/ 475862 w 6979298"/>
              <a:gd name="connsiteY2" fmla="*/ 65314 h 214723"/>
              <a:gd name="connsiteX3" fmla="*/ 914400 w 6979298"/>
              <a:gd name="connsiteY3" fmla="*/ 0 h 214723"/>
              <a:gd name="connsiteX4" fmla="*/ 1007707 w 6979298"/>
              <a:gd name="connsiteY4" fmla="*/ 55984 h 214723"/>
              <a:gd name="connsiteX5" fmla="*/ 1082351 w 6979298"/>
              <a:gd name="connsiteY5" fmla="*/ 83975 h 214723"/>
              <a:gd name="connsiteX6" fmla="*/ 1334278 w 6979298"/>
              <a:gd name="connsiteY6" fmla="*/ 74645 h 214723"/>
              <a:gd name="connsiteX7" fmla="*/ 1492898 w 6979298"/>
              <a:gd name="connsiteY7" fmla="*/ 65314 h 214723"/>
              <a:gd name="connsiteX8" fmla="*/ 1791478 w 6979298"/>
              <a:gd name="connsiteY8" fmla="*/ 149290 h 214723"/>
              <a:gd name="connsiteX9" fmla="*/ 1912776 w 6979298"/>
              <a:gd name="connsiteY9" fmla="*/ 167951 h 214723"/>
              <a:gd name="connsiteX10" fmla="*/ 2276670 w 6979298"/>
              <a:gd name="connsiteY10" fmla="*/ 139959 h 214723"/>
              <a:gd name="connsiteX11" fmla="*/ 2332653 w 6979298"/>
              <a:gd name="connsiteY11" fmla="*/ 130628 h 214723"/>
              <a:gd name="connsiteX12" fmla="*/ 2407298 w 6979298"/>
              <a:gd name="connsiteY12" fmla="*/ 102637 h 214723"/>
              <a:gd name="connsiteX13" fmla="*/ 2855168 w 6979298"/>
              <a:gd name="connsiteY13" fmla="*/ 111967 h 214723"/>
              <a:gd name="connsiteX14" fmla="*/ 2883160 w 6979298"/>
              <a:gd name="connsiteY14" fmla="*/ 130628 h 214723"/>
              <a:gd name="connsiteX15" fmla="*/ 3023119 w 6979298"/>
              <a:gd name="connsiteY15" fmla="*/ 167951 h 214723"/>
              <a:gd name="connsiteX16" fmla="*/ 3284376 w 6979298"/>
              <a:gd name="connsiteY16" fmla="*/ 205273 h 214723"/>
              <a:gd name="connsiteX17" fmla="*/ 3452327 w 6979298"/>
              <a:gd name="connsiteY17" fmla="*/ 186612 h 214723"/>
              <a:gd name="connsiteX18" fmla="*/ 3470988 w 6979298"/>
              <a:gd name="connsiteY18" fmla="*/ 158620 h 214723"/>
              <a:gd name="connsiteX19" fmla="*/ 3676262 w 6979298"/>
              <a:gd name="connsiteY19" fmla="*/ 102637 h 214723"/>
              <a:gd name="connsiteX20" fmla="*/ 3862874 w 6979298"/>
              <a:gd name="connsiteY20" fmla="*/ 139959 h 214723"/>
              <a:gd name="connsiteX21" fmla="*/ 4002833 w 6979298"/>
              <a:gd name="connsiteY21" fmla="*/ 186612 h 214723"/>
              <a:gd name="connsiteX22" fmla="*/ 4133462 w 6979298"/>
              <a:gd name="connsiteY22" fmla="*/ 177281 h 214723"/>
              <a:gd name="connsiteX23" fmla="*/ 4683968 w 6979298"/>
              <a:gd name="connsiteY23" fmla="*/ 83975 h 214723"/>
              <a:gd name="connsiteX24" fmla="*/ 4795935 w 6979298"/>
              <a:gd name="connsiteY24" fmla="*/ 102637 h 214723"/>
              <a:gd name="connsiteX25" fmla="*/ 5001209 w 6979298"/>
              <a:gd name="connsiteY25" fmla="*/ 149290 h 214723"/>
              <a:gd name="connsiteX26" fmla="*/ 5169160 w 6979298"/>
              <a:gd name="connsiteY26" fmla="*/ 139959 h 214723"/>
              <a:gd name="connsiteX27" fmla="*/ 5253135 w 6979298"/>
              <a:gd name="connsiteY27" fmla="*/ 111967 h 214723"/>
              <a:gd name="connsiteX28" fmla="*/ 5505062 w 6979298"/>
              <a:gd name="connsiteY28" fmla="*/ 74645 h 214723"/>
              <a:gd name="connsiteX29" fmla="*/ 5710335 w 6979298"/>
              <a:gd name="connsiteY29" fmla="*/ 158620 h 214723"/>
              <a:gd name="connsiteX30" fmla="*/ 5980923 w 6979298"/>
              <a:gd name="connsiteY30" fmla="*/ 186612 h 214723"/>
              <a:gd name="connsiteX31" fmla="*/ 6074229 w 6979298"/>
              <a:gd name="connsiteY31" fmla="*/ 214604 h 214723"/>
              <a:gd name="connsiteX32" fmla="*/ 6176866 w 6979298"/>
              <a:gd name="connsiteY32" fmla="*/ 195943 h 214723"/>
              <a:gd name="connsiteX33" fmla="*/ 6447453 w 6979298"/>
              <a:gd name="connsiteY33" fmla="*/ 167951 h 214723"/>
              <a:gd name="connsiteX34" fmla="*/ 6550090 w 6979298"/>
              <a:gd name="connsiteY34" fmla="*/ 102637 h 214723"/>
              <a:gd name="connsiteX35" fmla="*/ 6578082 w 6979298"/>
              <a:gd name="connsiteY35" fmla="*/ 93306 h 214723"/>
              <a:gd name="connsiteX36" fmla="*/ 6634066 w 6979298"/>
              <a:gd name="connsiteY36" fmla="*/ 65314 h 214723"/>
              <a:gd name="connsiteX37" fmla="*/ 6774025 w 6979298"/>
              <a:gd name="connsiteY37" fmla="*/ 74645 h 214723"/>
              <a:gd name="connsiteX38" fmla="*/ 6820678 w 6979298"/>
              <a:gd name="connsiteY38" fmla="*/ 83975 h 214723"/>
              <a:gd name="connsiteX39" fmla="*/ 6960637 w 6979298"/>
              <a:gd name="connsiteY39" fmla="*/ 74645 h 214723"/>
              <a:gd name="connsiteX40" fmla="*/ 6979298 w 6979298"/>
              <a:gd name="connsiteY40" fmla="*/ 74645 h 21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979298" h="214723">
                <a:moveTo>
                  <a:pt x="0" y="93306"/>
                </a:moveTo>
                <a:cubicBezTo>
                  <a:pt x="123456" y="142687"/>
                  <a:pt x="61222" y="140253"/>
                  <a:pt x="186613" y="102637"/>
                </a:cubicBezTo>
                <a:cubicBezTo>
                  <a:pt x="345922" y="3069"/>
                  <a:pt x="173511" y="91230"/>
                  <a:pt x="475862" y="65314"/>
                </a:cubicBezTo>
                <a:cubicBezTo>
                  <a:pt x="623114" y="52692"/>
                  <a:pt x="914400" y="0"/>
                  <a:pt x="914400" y="0"/>
                </a:cubicBezTo>
                <a:cubicBezTo>
                  <a:pt x="993007" y="19650"/>
                  <a:pt x="908309" y="-7270"/>
                  <a:pt x="1007707" y="55984"/>
                </a:cubicBezTo>
                <a:cubicBezTo>
                  <a:pt x="1019980" y="63794"/>
                  <a:pt x="1064020" y="77865"/>
                  <a:pt x="1082351" y="83975"/>
                </a:cubicBezTo>
                <a:lnTo>
                  <a:pt x="1334278" y="74645"/>
                </a:lnTo>
                <a:cubicBezTo>
                  <a:pt x="1387188" y="72240"/>
                  <a:pt x="1440240" y="59621"/>
                  <a:pt x="1492898" y="65314"/>
                </a:cubicBezTo>
                <a:cubicBezTo>
                  <a:pt x="1675156" y="85017"/>
                  <a:pt x="1644773" y="114080"/>
                  <a:pt x="1791478" y="149290"/>
                </a:cubicBezTo>
                <a:cubicBezTo>
                  <a:pt x="1831257" y="158837"/>
                  <a:pt x="1872343" y="161731"/>
                  <a:pt x="1912776" y="167951"/>
                </a:cubicBezTo>
                <a:lnTo>
                  <a:pt x="2276670" y="139959"/>
                </a:lnTo>
                <a:cubicBezTo>
                  <a:pt x="2295514" y="138284"/>
                  <a:pt x="2314462" y="135825"/>
                  <a:pt x="2332653" y="130628"/>
                </a:cubicBezTo>
                <a:cubicBezTo>
                  <a:pt x="2358204" y="123328"/>
                  <a:pt x="2382416" y="111967"/>
                  <a:pt x="2407298" y="102637"/>
                </a:cubicBezTo>
                <a:cubicBezTo>
                  <a:pt x="2556588" y="105747"/>
                  <a:pt x="2706103" y="103199"/>
                  <a:pt x="2855168" y="111967"/>
                </a:cubicBezTo>
                <a:cubicBezTo>
                  <a:pt x="2866363" y="112625"/>
                  <a:pt x="2872521" y="127082"/>
                  <a:pt x="2883160" y="130628"/>
                </a:cubicBezTo>
                <a:cubicBezTo>
                  <a:pt x="2928966" y="145897"/>
                  <a:pt x="2975650" y="159120"/>
                  <a:pt x="3023119" y="167951"/>
                </a:cubicBezTo>
                <a:cubicBezTo>
                  <a:pt x="3109605" y="184041"/>
                  <a:pt x="3197290" y="192832"/>
                  <a:pt x="3284376" y="205273"/>
                </a:cubicBezTo>
                <a:cubicBezTo>
                  <a:pt x="3340360" y="199053"/>
                  <a:pt x="3397681" y="200274"/>
                  <a:pt x="3452327" y="186612"/>
                </a:cubicBezTo>
                <a:cubicBezTo>
                  <a:pt x="3463206" y="183892"/>
                  <a:pt x="3460488" y="162557"/>
                  <a:pt x="3470988" y="158620"/>
                </a:cubicBezTo>
                <a:cubicBezTo>
                  <a:pt x="3537396" y="133717"/>
                  <a:pt x="3607837" y="121298"/>
                  <a:pt x="3676262" y="102637"/>
                </a:cubicBezTo>
                <a:cubicBezTo>
                  <a:pt x="3738466" y="115078"/>
                  <a:pt x="3801437" y="124161"/>
                  <a:pt x="3862874" y="139959"/>
                </a:cubicBezTo>
                <a:cubicBezTo>
                  <a:pt x="3910501" y="152206"/>
                  <a:pt x="3954118" y="179893"/>
                  <a:pt x="4002833" y="186612"/>
                </a:cubicBezTo>
                <a:cubicBezTo>
                  <a:pt x="4046078" y="192577"/>
                  <a:pt x="4089919" y="180391"/>
                  <a:pt x="4133462" y="177281"/>
                </a:cubicBezTo>
                <a:cubicBezTo>
                  <a:pt x="4362722" y="116949"/>
                  <a:pt x="4392237" y="100805"/>
                  <a:pt x="4683968" y="83975"/>
                </a:cubicBezTo>
                <a:cubicBezTo>
                  <a:pt x="4721742" y="81796"/>
                  <a:pt x="4758875" y="95007"/>
                  <a:pt x="4795935" y="102637"/>
                </a:cubicBezTo>
                <a:cubicBezTo>
                  <a:pt x="4864663" y="116787"/>
                  <a:pt x="4932784" y="133739"/>
                  <a:pt x="5001209" y="149290"/>
                </a:cubicBezTo>
                <a:cubicBezTo>
                  <a:pt x="5057193" y="146180"/>
                  <a:pt x="5113695" y="148176"/>
                  <a:pt x="5169160" y="139959"/>
                </a:cubicBezTo>
                <a:cubicBezTo>
                  <a:pt x="5198347" y="135635"/>
                  <a:pt x="5224332" y="118368"/>
                  <a:pt x="5253135" y="111967"/>
                </a:cubicBezTo>
                <a:cubicBezTo>
                  <a:pt x="5351008" y="90217"/>
                  <a:pt x="5413238" y="84847"/>
                  <a:pt x="5505062" y="74645"/>
                </a:cubicBezTo>
                <a:lnTo>
                  <a:pt x="5710335" y="158620"/>
                </a:lnTo>
                <a:cubicBezTo>
                  <a:pt x="5824004" y="204929"/>
                  <a:pt x="5750738" y="177021"/>
                  <a:pt x="5980923" y="186612"/>
                </a:cubicBezTo>
                <a:cubicBezTo>
                  <a:pt x="6012025" y="195943"/>
                  <a:pt x="6041794" y="213059"/>
                  <a:pt x="6074229" y="214604"/>
                </a:cubicBezTo>
                <a:cubicBezTo>
                  <a:pt x="6108963" y="216258"/>
                  <a:pt x="6142361" y="200256"/>
                  <a:pt x="6176866" y="195943"/>
                </a:cubicBezTo>
                <a:cubicBezTo>
                  <a:pt x="6266843" y="184696"/>
                  <a:pt x="6357257" y="177282"/>
                  <a:pt x="6447453" y="167951"/>
                </a:cubicBezTo>
                <a:cubicBezTo>
                  <a:pt x="6481665" y="146180"/>
                  <a:pt x="6514881" y="122756"/>
                  <a:pt x="6550090" y="102637"/>
                </a:cubicBezTo>
                <a:cubicBezTo>
                  <a:pt x="6558630" y="97757"/>
                  <a:pt x="6569094" y="97301"/>
                  <a:pt x="6578082" y="93306"/>
                </a:cubicBezTo>
                <a:cubicBezTo>
                  <a:pt x="6597148" y="84832"/>
                  <a:pt x="6615405" y="74645"/>
                  <a:pt x="6634066" y="65314"/>
                </a:cubicBezTo>
                <a:cubicBezTo>
                  <a:pt x="6680719" y="68424"/>
                  <a:pt x="6727500" y="69993"/>
                  <a:pt x="6774025" y="74645"/>
                </a:cubicBezTo>
                <a:cubicBezTo>
                  <a:pt x="6789805" y="76223"/>
                  <a:pt x="6804819" y="83975"/>
                  <a:pt x="6820678" y="83975"/>
                </a:cubicBezTo>
                <a:cubicBezTo>
                  <a:pt x="6867435" y="83975"/>
                  <a:pt x="6913961" y="77390"/>
                  <a:pt x="6960637" y="74645"/>
                </a:cubicBezTo>
                <a:cubicBezTo>
                  <a:pt x="6966847" y="74280"/>
                  <a:pt x="6973078" y="74645"/>
                  <a:pt x="6979298" y="74645"/>
                </a:cubicBezTo>
              </a:path>
            </a:pathLst>
          </a:custGeom>
          <a:solidFill>
            <a:srgbClr val="FF0000"/>
          </a:soli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703060505090304" pitchFamily="18" charset="0"/>
              <a:ea typeface="宋体" panose="02010600030101010101" pitchFamily="2" charset="-122"/>
            </a:endParaRPr>
          </a:p>
        </p:txBody>
      </p:sp>
      <p:sp>
        <p:nvSpPr>
          <p:cNvPr id="11" name="任意多边形: 形状 10">
            <a:extLst>
              <a:ext uri="{FF2B5EF4-FFF2-40B4-BE49-F238E27FC236}">
                <a16:creationId xmlns:a16="http://schemas.microsoft.com/office/drawing/2014/main" id="{919843C6-7005-4B1B-BBE0-997250974EDD}"/>
              </a:ext>
            </a:extLst>
          </p:cNvPr>
          <p:cNvSpPr/>
          <p:nvPr/>
        </p:nvSpPr>
        <p:spPr bwMode="auto">
          <a:xfrm>
            <a:off x="121298" y="5234199"/>
            <a:ext cx="821094" cy="140234"/>
          </a:xfrm>
          <a:custGeom>
            <a:avLst/>
            <a:gdLst>
              <a:gd name="connsiteX0" fmla="*/ 0 w 821094"/>
              <a:gd name="connsiteY0" fmla="*/ 46928 h 140234"/>
              <a:gd name="connsiteX1" fmla="*/ 74645 w 821094"/>
              <a:gd name="connsiteY1" fmla="*/ 130903 h 140234"/>
              <a:gd name="connsiteX2" fmla="*/ 111967 w 821094"/>
              <a:gd name="connsiteY2" fmla="*/ 140234 h 140234"/>
              <a:gd name="connsiteX3" fmla="*/ 205273 w 821094"/>
              <a:gd name="connsiteY3" fmla="*/ 130903 h 140234"/>
              <a:gd name="connsiteX4" fmla="*/ 279918 w 821094"/>
              <a:gd name="connsiteY4" fmla="*/ 56258 h 140234"/>
              <a:gd name="connsiteX5" fmla="*/ 317241 w 821094"/>
              <a:gd name="connsiteY5" fmla="*/ 37597 h 140234"/>
              <a:gd name="connsiteX6" fmla="*/ 391886 w 821094"/>
              <a:gd name="connsiteY6" fmla="*/ 102911 h 140234"/>
              <a:gd name="connsiteX7" fmla="*/ 438539 w 821094"/>
              <a:gd name="connsiteY7" fmla="*/ 112242 h 140234"/>
              <a:gd name="connsiteX8" fmla="*/ 615820 w 821094"/>
              <a:gd name="connsiteY8" fmla="*/ 65589 h 140234"/>
              <a:gd name="connsiteX9" fmla="*/ 737118 w 821094"/>
              <a:gd name="connsiteY9" fmla="*/ 274 h 140234"/>
              <a:gd name="connsiteX10" fmla="*/ 802433 w 821094"/>
              <a:gd name="connsiteY10" fmla="*/ 84250 h 140234"/>
              <a:gd name="connsiteX11" fmla="*/ 821094 w 821094"/>
              <a:gd name="connsiteY11" fmla="*/ 93581 h 14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1094" h="140234">
                <a:moveTo>
                  <a:pt x="0" y="46928"/>
                </a:moveTo>
                <a:cubicBezTo>
                  <a:pt x="13404" y="63683"/>
                  <a:pt x="54080" y="118050"/>
                  <a:pt x="74645" y="130903"/>
                </a:cubicBezTo>
                <a:cubicBezTo>
                  <a:pt x="85519" y="137699"/>
                  <a:pt x="99526" y="137124"/>
                  <a:pt x="111967" y="140234"/>
                </a:cubicBezTo>
                <a:cubicBezTo>
                  <a:pt x="143069" y="137124"/>
                  <a:pt x="175219" y="139490"/>
                  <a:pt x="205273" y="130903"/>
                </a:cubicBezTo>
                <a:cubicBezTo>
                  <a:pt x="239945" y="120997"/>
                  <a:pt x="256679" y="76592"/>
                  <a:pt x="279918" y="56258"/>
                </a:cubicBezTo>
                <a:cubicBezTo>
                  <a:pt x="290386" y="47099"/>
                  <a:pt x="304800" y="43817"/>
                  <a:pt x="317241" y="37597"/>
                </a:cubicBezTo>
                <a:cubicBezTo>
                  <a:pt x="333578" y="53934"/>
                  <a:pt x="368756" y="92631"/>
                  <a:pt x="391886" y="102911"/>
                </a:cubicBezTo>
                <a:cubicBezTo>
                  <a:pt x="406378" y="109352"/>
                  <a:pt x="422988" y="109132"/>
                  <a:pt x="438539" y="112242"/>
                </a:cubicBezTo>
                <a:cubicBezTo>
                  <a:pt x="497633" y="96691"/>
                  <a:pt x="558605" y="87045"/>
                  <a:pt x="615820" y="65589"/>
                </a:cubicBezTo>
                <a:cubicBezTo>
                  <a:pt x="658818" y="49465"/>
                  <a:pt x="691424" y="-4295"/>
                  <a:pt x="737118" y="274"/>
                </a:cubicBezTo>
                <a:cubicBezTo>
                  <a:pt x="772404" y="3803"/>
                  <a:pt x="770715" y="68390"/>
                  <a:pt x="802433" y="84250"/>
                </a:cubicBezTo>
                <a:lnTo>
                  <a:pt x="821094" y="93581"/>
                </a:lnTo>
              </a:path>
            </a:pathLst>
          </a:custGeom>
          <a:solidFill>
            <a:srgbClr val="FF0000"/>
          </a:soli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rgbClr val="FF0000"/>
              </a:solidFill>
              <a:effectLst/>
              <a:latin typeface="Times New Roman" panose="02020703060505090304" pitchFamily="18" charset="0"/>
              <a:ea typeface="宋体" panose="02010600030101010101" pitchFamily="2" charset="-122"/>
            </a:endParaRPr>
          </a:p>
        </p:txBody>
      </p:sp>
      <p:sp>
        <p:nvSpPr>
          <p:cNvPr id="12" name="文本框 11">
            <a:extLst>
              <a:ext uri="{FF2B5EF4-FFF2-40B4-BE49-F238E27FC236}">
                <a16:creationId xmlns:a16="http://schemas.microsoft.com/office/drawing/2014/main" id="{57E1DC50-8194-4D72-840E-0C7ECBFB6F60}"/>
              </a:ext>
            </a:extLst>
          </p:cNvPr>
          <p:cNvSpPr txBox="1"/>
          <p:nvPr/>
        </p:nvSpPr>
        <p:spPr>
          <a:xfrm>
            <a:off x="611560" y="3757079"/>
            <a:ext cx="8095486" cy="584775"/>
          </a:xfrm>
          <a:prstGeom prst="rect">
            <a:avLst/>
          </a:prstGeom>
          <a:noFill/>
        </p:spPr>
        <p:txBody>
          <a:bodyPr wrap="none" rtlCol="0">
            <a:spAutoFit/>
          </a:bodyPr>
          <a:lstStyle/>
          <a:p>
            <a:r>
              <a:rPr lang="zh-CN" altLang="en-US" dirty="0"/>
              <a:t>计算组织病理学中的深度神经网络模型综述</a:t>
            </a:r>
            <a:endParaRPr lang="en-US" dirty="0"/>
          </a:p>
        </p:txBody>
      </p:sp>
    </p:spTree>
    <p:extLst>
      <p:ext uri="{BB962C8B-B14F-4D97-AF65-F5344CB8AC3E}">
        <p14:creationId xmlns:p14="http://schemas.microsoft.com/office/powerpoint/2010/main" val="979580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pic>
        <p:nvPicPr>
          <p:cNvPr id="6" name="内容占位符 5">
            <a:extLst>
              <a:ext uri="{FF2B5EF4-FFF2-40B4-BE49-F238E27FC236}">
                <a16:creationId xmlns:a16="http://schemas.microsoft.com/office/drawing/2014/main" id="{64361C23-A903-48E6-9632-5591D63A5DEA}"/>
              </a:ext>
            </a:extLst>
          </p:cNvPr>
          <p:cNvPicPr>
            <a:picLocks noGrp="1" noChangeAspect="1"/>
          </p:cNvPicPr>
          <p:nvPr>
            <p:ph sz="half" idx="1"/>
          </p:nvPr>
        </p:nvPicPr>
        <p:blipFill>
          <a:blip r:embed="rId2"/>
          <a:stretch>
            <a:fillRect/>
          </a:stretch>
        </p:blipFill>
        <p:spPr>
          <a:xfrm>
            <a:off x="56987" y="836613"/>
            <a:ext cx="9087013" cy="6000749"/>
          </a:xfrm>
        </p:spPr>
      </p:pic>
      <p:sp>
        <p:nvSpPr>
          <p:cNvPr id="5" name="灯片编号占位符 4"/>
          <p:cNvSpPr>
            <a:spLocks noGrp="1"/>
          </p:cNvSpPr>
          <p:nvPr>
            <p:ph type="sldNum" sz="quarter" idx="12"/>
          </p:nvPr>
        </p:nvSpPr>
        <p:spPr/>
        <p:txBody>
          <a:bodyPr/>
          <a:lstStyle/>
          <a:p>
            <a:pPr>
              <a:defRPr/>
            </a:pPr>
            <a:fld id="{5CBBD23F-9B29-440D-B579-84D3B0F72E85}" type="slidenum">
              <a:rPr lang="en-US" altLang="zh-CN"/>
              <a:t>44</a:t>
            </a:fld>
            <a:endParaRPr lang="en-US" altLang="zh-CN"/>
          </a:p>
        </p:txBody>
      </p:sp>
      <p:sp>
        <p:nvSpPr>
          <p:cNvPr id="3" name="文本框 2">
            <a:extLst>
              <a:ext uri="{FF2B5EF4-FFF2-40B4-BE49-F238E27FC236}">
                <a16:creationId xmlns:a16="http://schemas.microsoft.com/office/drawing/2014/main" id="{8D32B433-8FAE-4564-AA96-1949DEA056B4}"/>
              </a:ext>
            </a:extLst>
          </p:cNvPr>
          <p:cNvSpPr txBox="1"/>
          <p:nvPr/>
        </p:nvSpPr>
        <p:spPr>
          <a:xfrm>
            <a:off x="5739341" y="1327291"/>
            <a:ext cx="1005403" cy="584775"/>
          </a:xfrm>
          <a:prstGeom prst="rect">
            <a:avLst/>
          </a:prstGeom>
          <a:noFill/>
        </p:spPr>
        <p:txBody>
          <a:bodyPr wrap="none" rtlCol="0">
            <a:spAutoFit/>
          </a:bodyPr>
          <a:lstStyle/>
          <a:p>
            <a:r>
              <a:rPr lang="zh-CN" altLang="en-US" dirty="0"/>
              <a:t>引入</a:t>
            </a:r>
            <a:endParaRPr lang="en-US" dirty="0"/>
          </a:p>
        </p:txBody>
      </p:sp>
      <p:sp>
        <p:nvSpPr>
          <p:cNvPr id="7" name="文本框 6">
            <a:extLst>
              <a:ext uri="{FF2B5EF4-FFF2-40B4-BE49-F238E27FC236}">
                <a16:creationId xmlns:a16="http://schemas.microsoft.com/office/drawing/2014/main" id="{D97E428B-8474-4EEC-AED9-AD38CCDEF50C}"/>
              </a:ext>
            </a:extLst>
          </p:cNvPr>
          <p:cNvSpPr txBox="1"/>
          <p:nvPr/>
        </p:nvSpPr>
        <p:spPr>
          <a:xfrm>
            <a:off x="5690248" y="1866663"/>
            <a:ext cx="2749471" cy="584775"/>
          </a:xfrm>
          <a:prstGeom prst="rect">
            <a:avLst/>
          </a:prstGeom>
          <a:noFill/>
        </p:spPr>
        <p:txBody>
          <a:bodyPr wrap="none" rtlCol="0">
            <a:spAutoFit/>
          </a:bodyPr>
          <a:lstStyle/>
          <a:p>
            <a:r>
              <a:rPr lang="zh-CN" altLang="en-US" dirty="0"/>
              <a:t>学习模式回顾</a:t>
            </a:r>
            <a:endParaRPr lang="en-US" dirty="0"/>
          </a:p>
        </p:txBody>
      </p:sp>
      <p:sp>
        <p:nvSpPr>
          <p:cNvPr id="8" name="文本框 7">
            <a:extLst>
              <a:ext uri="{FF2B5EF4-FFF2-40B4-BE49-F238E27FC236}">
                <a16:creationId xmlns:a16="http://schemas.microsoft.com/office/drawing/2014/main" id="{0D5F5734-EB9F-4F3F-8B12-85313CDA1E11}"/>
              </a:ext>
            </a:extLst>
          </p:cNvPr>
          <p:cNvSpPr txBox="1"/>
          <p:nvPr/>
        </p:nvSpPr>
        <p:spPr>
          <a:xfrm>
            <a:off x="5674832" y="2365237"/>
            <a:ext cx="1005403" cy="584775"/>
          </a:xfrm>
          <a:prstGeom prst="rect">
            <a:avLst/>
          </a:prstGeom>
          <a:noFill/>
        </p:spPr>
        <p:txBody>
          <a:bodyPr wrap="none" rtlCol="0">
            <a:spAutoFit/>
          </a:bodyPr>
          <a:lstStyle/>
          <a:p>
            <a:r>
              <a:rPr lang="zh-CN" altLang="en-US" dirty="0"/>
              <a:t>方法</a:t>
            </a:r>
            <a:endParaRPr lang="en-US" dirty="0"/>
          </a:p>
        </p:txBody>
      </p:sp>
      <p:sp>
        <p:nvSpPr>
          <p:cNvPr id="9" name="文本框 8">
            <a:extLst>
              <a:ext uri="{FF2B5EF4-FFF2-40B4-BE49-F238E27FC236}">
                <a16:creationId xmlns:a16="http://schemas.microsoft.com/office/drawing/2014/main" id="{9B8486A6-6C3E-4BC1-AC0D-4738B4463564}"/>
              </a:ext>
            </a:extLst>
          </p:cNvPr>
          <p:cNvSpPr txBox="1"/>
          <p:nvPr/>
        </p:nvSpPr>
        <p:spPr>
          <a:xfrm>
            <a:off x="5674832" y="2916420"/>
            <a:ext cx="2646878" cy="584775"/>
          </a:xfrm>
          <a:prstGeom prst="rect">
            <a:avLst/>
          </a:prstGeom>
          <a:noFill/>
        </p:spPr>
        <p:txBody>
          <a:bodyPr wrap="none" rtlCol="0">
            <a:spAutoFit/>
          </a:bodyPr>
          <a:lstStyle/>
          <a:p>
            <a:r>
              <a:rPr lang="zh-CN" altLang="en-US" dirty="0"/>
              <a:t>预后生存模型</a:t>
            </a:r>
            <a:endParaRPr lang="en-US" dirty="0"/>
          </a:p>
        </p:txBody>
      </p:sp>
      <p:sp>
        <p:nvSpPr>
          <p:cNvPr id="10" name="文本框 9">
            <a:extLst>
              <a:ext uri="{FF2B5EF4-FFF2-40B4-BE49-F238E27FC236}">
                <a16:creationId xmlns:a16="http://schemas.microsoft.com/office/drawing/2014/main" id="{03655937-F37B-4222-B3F5-CD41704D61D1}"/>
              </a:ext>
            </a:extLst>
          </p:cNvPr>
          <p:cNvSpPr txBox="1"/>
          <p:nvPr/>
        </p:nvSpPr>
        <p:spPr>
          <a:xfrm>
            <a:off x="5639538" y="3416098"/>
            <a:ext cx="2236510" cy="584775"/>
          </a:xfrm>
          <a:prstGeom prst="rect">
            <a:avLst/>
          </a:prstGeom>
          <a:noFill/>
        </p:spPr>
        <p:txBody>
          <a:bodyPr wrap="none" rtlCol="0">
            <a:spAutoFit/>
          </a:bodyPr>
          <a:lstStyle/>
          <a:p>
            <a:r>
              <a:rPr lang="zh-CN" altLang="en-US" dirty="0"/>
              <a:t>讨论和趋势</a:t>
            </a:r>
            <a:endParaRPr lang="en-US" dirty="0"/>
          </a:p>
        </p:txBody>
      </p:sp>
      <p:sp>
        <p:nvSpPr>
          <p:cNvPr id="11" name="文本框 10">
            <a:extLst>
              <a:ext uri="{FF2B5EF4-FFF2-40B4-BE49-F238E27FC236}">
                <a16:creationId xmlns:a16="http://schemas.microsoft.com/office/drawing/2014/main" id="{3C5059F1-4B46-4BB7-83CA-5D90E5C4BC3F}"/>
              </a:ext>
            </a:extLst>
          </p:cNvPr>
          <p:cNvSpPr txBox="1"/>
          <p:nvPr/>
        </p:nvSpPr>
        <p:spPr>
          <a:xfrm>
            <a:off x="5674832" y="3906776"/>
            <a:ext cx="1027845" cy="584775"/>
          </a:xfrm>
          <a:prstGeom prst="rect">
            <a:avLst/>
          </a:prstGeom>
          <a:noFill/>
        </p:spPr>
        <p:txBody>
          <a:bodyPr wrap="none" rtlCol="0">
            <a:spAutoFit/>
          </a:bodyPr>
          <a:lstStyle/>
          <a:p>
            <a:r>
              <a:rPr lang="zh-CN" altLang="en-US" dirty="0"/>
              <a:t>结论</a:t>
            </a:r>
            <a:endParaRPr lang="en-US" dirty="0"/>
          </a:p>
        </p:txBody>
      </p:sp>
      <p:sp>
        <p:nvSpPr>
          <p:cNvPr id="4" name="矩形 3">
            <a:extLst>
              <a:ext uri="{FF2B5EF4-FFF2-40B4-BE49-F238E27FC236}">
                <a16:creationId xmlns:a16="http://schemas.microsoft.com/office/drawing/2014/main" id="{C8B7F231-BD54-4091-A035-86446D0382FC}"/>
              </a:ext>
            </a:extLst>
          </p:cNvPr>
          <p:cNvSpPr/>
          <p:nvPr/>
        </p:nvSpPr>
        <p:spPr bwMode="auto">
          <a:xfrm>
            <a:off x="5436096" y="1866663"/>
            <a:ext cx="3003623" cy="1634532"/>
          </a:xfrm>
          <a:prstGeom prst="rect">
            <a:avLst/>
          </a:prstGeom>
          <a:noFill/>
          <a:ln w="38100" cap="flat" cmpd="sng" algn="ctr">
            <a:solidFill>
              <a:srgbClr val="FF0000"/>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rgbClr val="FF0000"/>
              </a:solidFill>
              <a:effectLst/>
              <a:latin typeface="Times New Roman" panose="02020703060505090304" pitchFamily="18" charset="0"/>
              <a:ea typeface="宋体" panose="02010600030101010101" pitchFamily="2" charset="-122"/>
            </a:endParaRPr>
          </a:p>
        </p:txBody>
      </p:sp>
      <p:sp>
        <p:nvSpPr>
          <p:cNvPr id="12" name="文本框 11">
            <a:extLst>
              <a:ext uri="{FF2B5EF4-FFF2-40B4-BE49-F238E27FC236}">
                <a16:creationId xmlns:a16="http://schemas.microsoft.com/office/drawing/2014/main" id="{10F9C99C-9521-47A8-9913-D2A1D2E9AE58}"/>
              </a:ext>
            </a:extLst>
          </p:cNvPr>
          <p:cNvSpPr txBox="1"/>
          <p:nvPr/>
        </p:nvSpPr>
        <p:spPr>
          <a:xfrm>
            <a:off x="5613575" y="6089362"/>
            <a:ext cx="1871025" cy="584775"/>
          </a:xfrm>
          <a:prstGeom prst="rect">
            <a:avLst/>
          </a:prstGeom>
          <a:noFill/>
        </p:spPr>
        <p:txBody>
          <a:bodyPr wrap="none" rtlCol="0">
            <a:spAutoFit/>
          </a:bodyPr>
          <a:lstStyle/>
          <a:p>
            <a:r>
              <a:rPr lang="zh-CN" altLang="en-US" dirty="0"/>
              <a:t>参考文献</a:t>
            </a:r>
            <a:endParaRPr lang="en-US" dirty="0"/>
          </a:p>
        </p:txBody>
      </p:sp>
    </p:spTree>
    <p:extLst>
      <p:ext uri="{BB962C8B-B14F-4D97-AF65-F5344CB8AC3E}">
        <p14:creationId xmlns:p14="http://schemas.microsoft.com/office/powerpoint/2010/main" val="2100628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altLang="zh-CN" dirty="0"/>
              <a:t>1. </a:t>
            </a:r>
            <a:r>
              <a:rPr lang="zh-CN" altLang="en-US" dirty="0"/>
              <a:t>标题：</a:t>
            </a:r>
            <a:r>
              <a:rPr lang="en-US" dirty="0"/>
              <a:t> </a:t>
            </a:r>
          </a:p>
          <a:p>
            <a:pPr marL="0" indent="0" algn="ctr">
              <a:buNone/>
            </a:pPr>
            <a:r>
              <a:rPr lang="en-US" dirty="0"/>
              <a:t>  Deep neural network models for computational histopathology: A survey</a:t>
            </a:r>
          </a:p>
          <a:p>
            <a:pPr marL="0" indent="0">
              <a:buNone/>
            </a:pPr>
            <a:r>
              <a:rPr lang="en-US" altLang="zh-CN" dirty="0"/>
              <a:t>2. </a:t>
            </a:r>
            <a:r>
              <a:rPr lang="zh-CN" altLang="en-US" dirty="0"/>
              <a:t>摘要：</a:t>
            </a:r>
            <a:endParaRPr lang="en-US" altLang="zh-CN" dirty="0"/>
          </a:p>
          <a:p>
            <a:pPr marL="0" indent="0" algn="just">
              <a:buNone/>
            </a:pPr>
            <a:r>
              <a:rPr lang="en-US" sz="1600" dirty="0">
                <a:highlight>
                  <a:srgbClr val="FFFF00"/>
                </a:highlight>
              </a:rPr>
              <a:t>Histopathological images contain rich phenotypic information that can be used to monitor underlying mechanisms contributing to disease progression and patient survival outcomes. </a:t>
            </a:r>
            <a:r>
              <a:rPr lang="en-US" sz="1600" dirty="0">
                <a:highlight>
                  <a:srgbClr val="00FF00"/>
                </a:highlight>
              </a:rPr>
              <a:t>Recently, deep learning has become the mainstream methodological choice for analyzing and interpreting histology images.</a:t>
            </a:r>
            <a:r>
              <a:rPr lang="en-US" sz="1600" dirty="0"/>
              <a:t> </a:t>
            </a:r>
            <a:r>
              <a:rPr lang="en-US" sz="1600" dirty="0">
                <a:highlight>
                  <a:srgbClr val="00FFFF"/>
                </a:highlight>
              </a:rPr>
              <a:t>In this paper, we present a comprehensive review of state-of-the-art deep learning approaches that have been used in the context of histopathological image analysis.</a:t>
            </a:r>
            <a:r>
              <a:rPr lang="en-US" sz="1600" dirty="0"/>
              <a:t> </a:t>
            </a:r>
            <a:r>
              <a:rPr lang="en-US" sz="1600" dirty="0">
                <a:highlight>
                  <a:srgbClr val="FF00FF"/>
                </a:highlight>
              </a:rPr>
              <a:t>From the survey of over 130 papers, we review the field’s progress based on the methodological aspect of different machine learning strategies such as supervised, weakly supervised, unsupervised, transfer learning and various other sub-variants of these methods. We also provide an overview of deep learning based survival models that are applicable for disease-specific prognosis tasks. </a:t>
            </a:r>
            <a:r>
              <a:rPr lang="en-US" sz="1600" dirty="0">
                <a:highlight>
                  <a:srgbClr val="C0C0C0"/>
                </a:highlight>
              </a:rPr>
              <a:t>Finally, we summarize several existing open datasets and highlight critical challenges and limitations with current deep learning approaches, along with possible avenues for future research.</a:t>
            </a:r>
            <a:endParaRPr lang="en-US" altLang="zh-CN" sz="1600" dirty="0">
              <a:highlight>
                <a:srgbClr val="C0C0C0"/>
              </a:highlight>
            </a:endParaRPr>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45</a:t>
            </a:fld>
            <a:endParaRPr lang="en-US" altLang="zh-CN" dirty="0"/>
          </a:p>
        </p:txBody>
      </p:sp>
      <p:sp>
        <p:nvSpPr>
          <p:cNvPr id="4" name="文本框 3">
            <a:extLst>
              <a:ext uri="{FF2B5EF4-FFF2-40B4-BE49-F238E27FC236}">
                <a16:creationId xmlns:a16="http://schemas.microsoft.com/office/drawing/2014/main" id="{3CB22BF1-696A-462E-8E3A-7FDD52DCA77E}"/>
              </a:ext>
            </a:extLst>
          </p:cNvPr>
          <p:cNvSpPr txBox="1"/>
          <p:nvPr/>
        </p:nvSpPr>
        <p:spPr>
          <a:xfrm>
            <a:off x="1224490" y="6252198"/>
            <a:ext cx="2031325" cy="461665"/>
          </a:xfrm>
          <a:prstGeom prst="rect">
            <a:avLst/>
          </a:prstGeom>
          <a:noFill/>
          <a:ln>
            <a:solidFill>
              <a:srgbClr val="7030A0"/>
            </a:solidFill>
          </a:ln>
        </p:spPr>
        <p:txBody>
          <a:bodyPr wrap="none" rtlCol="0">
            <a:spAutoFit/>
          </a:bodyPr>
          <a:lstStyle/>
          <a:p>
            <a:r>
              <a:rPr lang="zh-CN" altLang="en-US" sz="2400" dirty="0"/>
              <a:t>组织病理分析</a:t>
            </a:r>
            <a:endParaRPr lang="en-US" sz="2400" dirty="0"/>
          </a:p>
        </p:txBody>
      </p:sp>
      <p:sp>
        <p:nvSpPr>
          <p:cNvPr id="6" name="文本框 5">
            <a:extLst>
              <a:ext uri="{FF2B5EF4-FFF2-40B4-BE49-F238E27FC236}">
                <a16:creationId xmlns:a16="http://schemas.microsoft.com/office/drawing/2014/main" id="{12AA98E3-E7B9-4C1A-AC8D-BBD7E51ECC8F}"/>
              </a:ext>
            </a:extLst>
          </p:cNvPr>
          <p:cNvSpPr txBox="1"/>
          <p:nvPr/>
        </p:nvSpPr>
        <p:spPr>
          <a:xfrm>
            <a:off x="3679573" y="6252197"/>
            <a:ext cx="1415772" cy="461665"/>
          </a:xfrm>
          <a:prstGeom prst="rect">
            <a:avLst/>
          </a:prstGeom>
          <a:noFill/>
          <a:ln>
            <a:solidFill>
              <a:srgbClr val="7030A0"/>
            </a:solidFill>
          </a:ln>
        </p:spPr>
        <p:txBody>
          <a:bodyPr wrap="none" rtlCol="0">
            <a:spAutoFit/>
          </a:bodyPr>
          <a:lstStyle/>
          <a:p>
            <a:r>
              <a:rPr lang="zh-CN" altLang="en-US" sz="2400" dirty="0"/>
              <a:t>疾病机制</a:t>
            </a:r>
            <a:endParaRPr lang="en-US" sz="2400" dirty="0"/>
          </a:p>
        </p:txBody>
      </p:sp>
      <p:sp>
        <p:nvSpPr>
          <p:cNvPr id="7" name="文本框 6">
            <a:extLst>
              <a:ext uri="{FF2B5EF4-FFF2-40B4-BE49-F238E27FC236}">
                <a16:creationId xmlns:a16="http://schemas.microsoft.com/office/drawing/2014/main" id="{48718515-98FC-4B02-A284-53D9B376FBD4}"/>
              </a:ext>
            </a:extLst>
          </p:cNvPr>
          <p:cNvSpPr txBox="1"/>
          <p:nvPr/>
        </p:nvSpPr>
        <p:spPr>
          <a:xfrm>
            <a:off x="5463690" y="6235579"/>
            <a:ext cx="2646878" cy="461665"/>
          </a:xfrm>
          <a:prstGeom prst="rect">
            <a:avLst/>
          </a:prstGeom>
          <a:noFill/>
          <a:ln>
            <a:solidFill>
              <a:srgbClr val="7030A0"/>
            </a:solidFill>
          </a:ln>
        </p:spPr>
        <p:txBody>
          <a:bodyPr wrap="none" rtlCol="0">
            <a:spAutoFit/>
          </a:bodyPr>
          <a:lstStyle/>
          <a:p>
            <a:r>
              <a:rPr lang="zh-CN" altLang="en-US" sz="2400" dirty="0"/>
              <a:t>深度学习方法讨论</a:t>
            </a:r>
            <a:endParaRPr lang="en-US" sz="2400" dirty="0"/>
          </a:p>
        </p:txBody>
      </p:sp>
    </p:spTree>
    <p:extLst>
      <p:ext uri="{BB962C8B-B14F-4D97-AF65-F5344CB8AC3E}">
        <p14:creationId xmlns:p14="http://schemas.microsoft.com/office/powerpoint/2010/main" val="1975128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altLang="zh-CN" dirty="0"/>
              <a:t>3. Introduction</a:t>
            </a:r>
            <a:r>
              <a:rPr lang="zh-CN" altLang="en-US" dirty="0"/>
              <a:t>：</a:t>
            </a:r>
            <a:r>
              <a:rPr lang="en-US" dirty="0"/>
              <a:t> </a:t>
            </a:r>
          </a:p>
          <a:p>
            <a:pPr marL="0" indent="0">
              <a:buNone/>
            </a:pPr>
            <a:r>
              <a:rPr lang="en-US" dirty="0"/>
              <a:t>   </a:t>
            </a:r>
            <a:r>
              <a:rPr lang="en-US" sz="1800" dirty="0"/>
              <a:t>The examination and interpretation of tissue sections stained with </a:t>
            </a:r>
            <a:r>
              <a:rPr lang="en-US" sz="1800" dirty="0" err="1"/>
              <a:t>haematoxylin</a:t>
            </a:r>
            <a:r>
              <a:rPr lang="en-US" sz="1800" dirty="0"/>
              <a:t> and eosin (H&amp;E) by anatomic pathologists is an essential component in the assessment of disease </a:t>
            </a:r>
            <a:r>
              <a:rPr lang="zh-CN" altLang="en-US" sz="1800" dirty="0"/>
              <a:t>（组织解剖是看病的关键技术）</a:t>
            </a:r>
            <a:endParaRPr lang="en-US" sz="1800" dirty="0"/>
          </a:p>
          <a:p>
            <a:pPr marL="0" indent="0">
              <a:buNone/>
            </a:pPr>
            <a:r>
              <a:rPr lang="en-US" dirty="0"/>
              <a:t>   </a:t>
            </a:r>
            <a:r>
              <a:rPr lang="en-US" sz="1800" dirty="0"/>
              <a:t>The first efforts to extract quantitative measures from microscopy images were in cytology   </a:t>
            </a:r>
            <a:r>
              <a:rPr lang="zh-CN" altLang="en-US" sz="1800" dirty="0"/>
              <a:t>（在细胞学研究中，首次从显微图像中提取了定量度量）</a:t>
            </a:r>
            <a:endParaRPr lang="en-US" sz="1800" dirty="0"/>
          </a:p>
          <a:p>
            <a:pPr marL="0" indent="0">
              <a:buNone/>
            </a:pPr>
            <a:r>
              <a:rPr lang="en-US" sz="1800" dirty="0"/>
              <a:t>     In 2011, Beck et al. (2011) demonstrated that features extracted from histology images could aid in the discovery of new biological aspects of cancer tissue, and Yuan et al. (2012) showed that features extracted from digital pathology images are complementary to genomic data </a:t>
            </a:r>
            <a:r>
              <a:rPr lang="zh-CN" altLang="en-US" sz="1800" dirty="0"/>
              <a:t>（与癌症组织生物特性相关，与基因数据互补）</a:t>
            </a:r>
            <a:endParaRPr lang="en-US" sz="1800" dirty="0"/>
          </a:p>
          <a:p>
            <a:pPr marL="0" indent="0">
              <a:buNone/>
            </a:pPr>
            <a:r>
              <a:rPr lang="en-US" sz="1800" dirty="0"/>
              <a:t>    The analysis of whole-slide digital pathology images (WSIs) poses some unique challenges </a:t>
            </a:r>
            <a:r>
              <a:rPr lang="zh-CN" altLang="en-US" sz="1800" dirty="0"/>
              <a:t>（全片分析具有特有的挑战性）</a:t>
            </a:r>
            <a:endParaRPr lang="en-US" sz="1800" dirty="0"/>
          </a:p>
          <a:p>
            <a:pPr marL="0" indent="0">
              <a:buNone/>
            </a:pPr>
            <a:r>
              <a:rPr lang="en-US" sz="1200" dirty="0"/>
              <a:t>      </a:t>
            </a:r>
            <a:r>
              <a:rPr lang="en-US" sz="1800" dirty="0"/>
              <a:t>The remainder of this paper is </a:t>
            </a:r>
            <a:r>
              <a:rPr lang="en-US" sz="1800" dirty="0" err="1"/>
              <a:t>organised</a:t>
            </a:r>
            <a:r>
              <a:rPr lang="en-US" sz="1800" dirty="0"/>
              <a:t> as follows </a:t>
            </a:r>
            <a:r>
              <a:rPr lang="zh-CN" altLang="en-US" sz="1800" dirty="0"/>
              <a:t>（各节安排）</a:t>
            </a: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46</a:t>
            </a:fld>
            <a:endParaRPr lang="en-US" altLang="zh-CN" dirty="0"/>
          </a:p>
        </p:txBody>
      </p:sp>
      <p:sp>
        <p:nvSpPr>
          <p:cNvPr id="4" name="文本框 3">
            <a:extLst>
              <a:ext uri="{FF2B5EF4-FFF2-40B4-BE49-F238E27FC236}">
                <a16:creationId xmlns:a16="http://schemas.microsoft.com/office/drawing/2014/main" id="{6F2D3E3C-4028-439B-91D2-846A470CF3DE}"/>
              </a:ext>
            </a:extLst>
          </p:cNvPr>
          <p:cNvSpPr txBox="1"/>
          <p:nvPr/>
        </p:nvSpPr>
        <p:spPr>
          <a:xfrm>
            <a:off x="1403648" y="6007129"/>
            <a:ext cx="800219" cy="461665"/>
          </a:xfrm>
          <a:prstGeom prst="rect">
            <a:avLst/>
          </a:prstGeom>
          <a:noFill/>
          <a:ln w="38100">
            <a:solidFill>
              <a:srgbClr val="7030A0"/>
            </a:solidFill>
          </a:ln>
        </p:spPr>
        <p:txBody>
          <a:bodyPr wrap="none" rtlCol="0">
            <a:spAutoFit/>
          </a:bodyPr>
          <a:lstStyle/>
          <a:p>
            <a:r>
              <a:rPr lang="zh-CN" altLang="en-US" sz="2400" dirty="0"/>
              <a:t>起因</a:t>
            </a:r>
            <a:endParaRPr lang="en-US" sz="2400" dirty="0"/>
          </a:p>
        </p:txBody>
      </p:sp>
      <p:sp>
        <p:nvSpPr>
          <p:cNvPr id="6" name="文本框 5">
            <a:extLst>
              <a:ext uri="{FF2B5EF4-FFF2-40B4-BE49-F238E27FC236}">
                <a16:creationId xmlns:a16="http://schemas.microsoft.com/office/drawing/2014/main" id="{94805DDC-DD59-496A-830B-0003B88480B4}"/>
              </a:ext>
            </a:extLst>
          </p:cNvPr>
          <p:cNvSpPr txBox="1"/>
          <p:nvPr/>
        </p:nvSpPr>
        <p:spPr>
          <a:xfrm>
            <a:off x="3091995" y="6005343"/>
            <a:ext cx="800219" cy="461665"/>
          </a:xfrm>
          <a:prstGeom prst="rect">
            <a:avLst/>
          </a:prstGeom>
          <a:noFill/>
          <a:ln w="38100">
            <a:solidFill>
              <a:srgbClr val="7030A0"/>
            </a:solidFill>
          </a:ln>
        </p:spPr>
        <p:txBody>
          <a:bodyPr wrap="none" rtlCol="0">
            <a:spAutoFit/>
          </a:bodyPr>
          <a:lstStyle/>
          <a:p>
            <a:r>
              <a:rPr lang="zh-CN" altLang="en-US" sz="2400" dirty="0"/>
              <a:t>发展</a:t>
            </a:r>
            <a:endParaRPr lang="en-US" sz="2400" dirty="0"/>
          </a:p>
        </p:txBody>
      </p:sp>
      <p:sp>
        <p:nvSpPr>
          <p:cNvPr id="7" name="文本框 6">
            <a:extLst>
              <a:ext uri="{FF2B5EF4-FFF2-40B4-BE49-F238E27FC236}">
                <a16:creationId xmlns:a16="http://schemas.microsoft.com/office/drawing/2014/main" id="{E99CB766-FCFC-42F8-AD3E-14D214CCB65A}"/>
              </a:ext>
            </a:extLst>
          </p:cNvPr>
          <p:cNvSpPr txBox="1"/>
          <p:nvPr/>
        </p:nvSpPr>
        <p:spPr>
          <a:xfrm>
            <a:off x="4901511" y="6007128"/>
            <a:ext cx="800219" cy="461665"/>
          </a:xfrm>
          <a:prstGeom prst="rect">
            <a:avLst/>
          </a:prstGeom>
          <a:noFill/>
          <a:ln w="38100">
            <a:solidFill>
              <a:srgbClr val="7030A0"/>
            </a:solidFill>
          </a:ln>
        </p:spPr>
        <p:txBody>
          <a:bodyPr wrap="none" rtlCol="0">
            <a:spAutoFit/>
          </a:bodyPr>
          <a:lstStyle/>
          <a:p>
            <a:r>
              <a:rPr lang="zh-CN" altLang="en-US" sz="2400" dirty="0"/>
              <a:t>困难</a:t>
            </a:r>
            <a:endParaRPr lang="en-US" sz="2400" dirty="0"/>
          </a:p>
        </p:txBody>
      </p:sp>
      <p:sp>
        <p:nvSpPr>
          <p:cNvPr id="8" name="箭头: 右 7">
            <a:extLst>
              <a:ext uri="{FF2B5EF4-FFF2-40B4-BE49-F238E27FC236}">
                <a16:creationId xmlns:a16="http://schemas.microsoft.com/office/drawing/2014/main" id="{C665CE3B-B023-457C-95E9-536DA8488837}"/>
              </a:ext>
            </a:extLst>
          </p:cNvPr>
          <p:cNvSpPr/>
          <p:nvPr/>
        </p:nvSpPr>
        <p:spPr bwMode="auto">
          <a:xfrm>
            <a:off x="2339752" y="6005343"/>
            <a:ext cx="576064" cy="376407"/>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703060505090304" pitchFamily="18" charset="0"/>
              <a:ea typeface="宋体" panose="02010600030101010101" pitchFamily="2" charset="-122"/>
            </a:endParaRPr>
          </a:p>
        </p:txBody>
      </p:sp>
      <p:sp>
        <p:nvSpPr>
          <p:cNvPr id="9" name="箭头: 右 8">
            <a:extLst>
              <a:ext uri="{FF2B5EF4-FFF2-40B4-BE49-F238E27FC236}">
                <a16:creationId xmlns:a16="http://schemas.microsoft.com/office/drawing/2014/main" id="{A29AC5CD-C716-410C-8B1A-FABAB3FA820F}"/>
              </a:ext>
            </a:extLst>
          </p:cNvPr>
          <p:cNvSpPr/>
          <p:nvPr/>
        </p:nvSpPr>
        <p:spPr bwMode="auto">
          <a:xfrm>
            <a:off x="3995936" y="6047971"/>
            <a:ext cx="576064" cy="376407"/>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703060505090304" pitchFamily="18" charset="0"/>
              <a:ea typeface="宋体" panose="02010600030101010101" pitchFamily="2" charset="-122"/>
            </a:endParaRPr>
          </a:p>
        </p:txBody>
      </p:sp>
    </p:spTree>
    <p:extLst>
      <p:ext uri="{BB962C8B-B14F-4D97-AF65-F5344CB8AC3E}">
        <p14:creationId xmlns:p14="http://schemas.microsoft.com/office/powerpoint/2010/main" val="62120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4. Overview of learning schemas</a:t>
            </a:r>
            <a:r>
              <a:rPr lang="zh-CN" altLang="en-US" dirty="0"/>
              <a:t>：</a:t>
            </a:r>
            <a:endParaRPr lang="en-US" altLang="zh-CN" dirty="0"/>
          </a:p>
          <a:p>
            <a:pPr marL="0" indent="0">
              <a:buNone/>
            </a:pPr>
            <a:r>
              <a:rPr lang="en-US" dirty="0"/>
              <a:t>      </a:t>
            </a:r>
            <a:r>
              <a:rPr lang="en-US" sz="2000" b="0" i="0" u="none" strike="noStrike" baseline="0" dirty="0">
                <a:solidFill>
                  <a:srgbClr val="000000"/>
                </a:solidFill>
                <a:latin typeface="GOPAK F+ Gulliver"/>
              </a:rPr>
              <a:t>In this section, we provide a formal introduction to various learning schemes in the context of DL applied to computational pathology. </a:t>
            </a:r>
            <a:r>
              <a:rPr lang="en-US" sz="2000" dirty="0"/>
              <a:t> </a:t>
            </a:r>
          </a:p>
          <a:p>
            <a:pPr marL="0" indent="0">
              <a:buNone/>
            </a:pPr>
            <a:r>
              <a:rPr lang="en-US" sz="2000" b="0" i="0" u="none" strike="noStrike" baseline="0" dirty="0">
                <a:solidFill>
                  <a:srgbClr val="000000"/>
                </a:solidFill>
                <a:latin typeface="GOPAK F+ Gulliver"/>
              </a:rPr>
              <a:t>          In </a:t>
            </a:r>
            <a:r>
              <a:rPr lang="en-US" sz="2000" b="0" i="1" u="none" strike="noStrike" baseline="0" dirty="0">
                <a:solidFill>
                  <a:srgbClr val="000000"/>
                </a:solidFill>
                <a:latin typeface="GPAGP G+ Gulliver"/>
              </a:rPr>
              <a:t>supervised learning </a:t>
            </a:r>
          </a:p>
          <a:p>
            <a:pPr marL="0" indent="0">
              <a:buNone/>
            </a:pPr>
            <a:r>
              <a:rPr lang="en-US" sz="2000" b="0" i="0" u="none" strike="noStrike" baseline="0" dirty="0">
                <a:solidFill>
                  <a:srgbClr val="000000"/>
                </a:solidFill>
                <a:latin typeface="GOPAK F+ Gulliver"/>
              </a:rPr>
              <a:t>          In </a:t>
            </a:r>
            <a:r>
              <a:rPr lang="en-US" sz="2000" b="0" i="1" u="none" strike="noStrike" baseline="0" dirty="0">
                <a:solidFill>
                  <a:srgbClr val="000000"/>
                </a:solidFill>
                <a:latin typeface="GPAGP G+ Gulliver"/>
              </a:rPr>
              <a:t>weakly supervised learning </a:t>
            </a:r>
            <a:r>
              <a:rPr lang="en-US" sz="2000" b="0" i="0" u="none" strike="noStrike" baseline="0" dirty="0">
                <a:solidFill>
                  <a:srgbClr val="000000"/>
                </a:solidFill>
                <a:latin typeface="GOPAK F+ Gulliver"/>
              </a:rPr>
              <a:t>(WSL)</a:t>
            </a:r>
          </a:p>
          <a:p>
            <a:pPr marL="0" indent="0">
              <a:buNone/>
            </a:pPr>
            <a:r>
              <a:rPr lang="en-US" sz="2000" b="0" i="0" u="none" strike="noStrike" baseline="0" dirty="0">
                <a:solidFill>
                  <a:srgbClr val="000000"/>
                </a:solidFill>
                <a:latin typeface="GOPAK F+ Gulliver"/>
              </a:rPr>
              <a:t>          The </a:t>
            </a:r>
            <a:r>
              <a:rPr lang="en-US" sz="2000" b="0" i="1" u="none" strike="noStrike" baseline="0" dirty="0">
                <a:solidFill>
                  <a:srgbClr val="000000"/>
                </a:solidFill>
                <a:latin typeface="GPAGP G+ Gulliver"/>
              </a:rPr>
              <a:t>unsupervised learning </a:t>
            </a:r>
          </a:p>
          <a:p>
            <a:pPr marL="0" indent="0">
              <a:buNone/>
            </a:pPr>
            <a:r>
              <a:rPr lang="en-US" sz="2000" b="0" i="0" u="none" strike="noStrike" baseline="0" dirty="0">
                <a:solidFill>
                  <a:srgbClr val="000000"/>
                </a:solidFill>
                <a:latin typeface="GOPAK F+ Gulliver"/>
              </a:rPr>
              <a:t>          In </a:t>
            </a:r>
            <a:r>
              <a:rPr lang="en-US" sz="2000" b="0" i="1" u="none" strike="noStrike" baseline="0" dirty="0">
                <a:solidFill>
                  <a:srgbClr val="000000"/>
                </a:solidFill>
                <a:latin typeface="GPAGP G+ Gulliver"/>
              </a:rPr>
              <a:t>transfer learning </a:t>
            </a:r>
            <a:r>
              <a:rPr lang="en-US" sz="2000" b="0" i="0" u="none" strike="noStrike" baseline="0" dirty="0">
                <a:solidFill>
                  <a:srgbClr val="000000"/>
                </a:solidFill>
                <a:latin typeface="GOPAK F+ Gulliver"/>
              </a:rPr>
              <a:t>(TL), </a:t>
            </a:r>
          </a:p>
          <a:p>
            <a:pPr marL="0" indent="0">
              <a:buNone/>
            </a:pPr>
            <a:r>
              <a:rPr lang="en-US" sz="2000" dirty="0">
                <a:solidFill>
                  <a:srgbClr val="000000"/>
                </a:solidFill>
                <a:latin typeface="GOPAK F+ Gulliver"/>
              </a:rPr>
              <a:t>          </a:t>
            </a:r>
            <a:r>
              <a:rPr lang="en-US" sz="2000" b="0" i="0" u="none" strike="noStrike" baseline="0" dirty="0">
                <a:solidFill>
                  <a:srgbClr val="000000"/>
                </a:solidFill>
                <a:latin typeface="GOPAK F+ Gulliver"/>
              </a:rPr>
              <a:t>Next, we </a:t>
            </a:r>
            <a:r>
              <a:rPr lang="en-US" sz="2000" b="0" i="0" u="none" strike="noStrike" baseline="0" dirty="0">
                <a:solidFill>
                  <a:srgbClr val="FF0000"/>
                </a:solidFill>
                <a:latin typeface="GOPAK F+ Gulliver"/>
              </a:rPr>
              <a:t>discuss</a:t>
            </a:r>
            <a:r>
              <a:rPr lang="en-US" sz="2000" b="0" i="0" u="none" strike="noStrike" baseline="0" dirty="0">
                <a:solidFill>
                  <a:srgbClr val="000000"/>
                </a:solidFill>
                <a:latin typeface="GOPAK F+ Gulliver"/>
              </a:rPr>
              <a:t> various deep neural network (DNN) </a:t>
            </a:r>
            <a:r>
              <a:rPr lang="en-US" sz="2000" b="0" i="0" u="none" strike="noStrike" baseline="0" dirty="0">
                <a:solidFill>
                  <a:srgbClr val="FF0000"/>
                </a:solidFill>
                <a:latin typeface="GOPAK F+ Gulliver"/>
              </a:rPr>
              <a:t>models</a:t>
            </a:r>
            <a:r>
              <a:rPr lang="en-US" sz="2000" b="0" i="0" u="none" strike="noStrike" baseline="0" dirty="0">
                <a:solidFill>
                  <a:srgbClr val="000000"/>
                </a:solidFill>
                <a:latin typeface="GOPAK F+ Gulliver"/>
              </a:rPr>
              <a:t> </a:t>
            </a:r>
            <a:r>
              <a:rPr lang="en-US" sz="2000" b="0" i="0" u="none" strike="noStrike" baseline="0" dirty="0">
                <a:solidFill>
                  <a:srgbClr val="FF0000"/>
                </a:solidFill>
                <a:latin typeface="GOPAK F+ Gulliver"/>
              </a:rPr>
              <a:t>in each </a:t>
            </a:r>
            <a:r>
              <a:rPr lang="en-US" sz="2000" b="0" i="0" u="none" strike="noStrike" baseline="0" dirty="0">
                <a:solidFill>
                  <a:srgbClr val="000000"/>
                </a:solidFill>
                <a:latin typeface="GOPAK F+ Gulliver"/>
              </a:rPr>
              <a:t>of these learning </a:t>
            </a:r>
            <a:r>
              <a:rPr lang="en-US" sz="2000" b="0" i="0" u="none" strike="noStrike" baseline="0" dirty="0">
                <a:solidFill>
                  <a:srgbClr val="FF0000"/>
                </a:solidFill>
                <a:latin typeface="GOPAK F+ Gulliver"/>
              </a:rPr>
              <a:t>schemes</a:t>
            </a:r>
            <a:r>
              <a:rPr lang="en-US" sz="2000" b="0" i="0" u="none" strike="noStrike" baseline="0" dirty="0">
                <a:solidFill>
                  <a:srgbClr val="000000"/>
                </a:solidFill>
                <a:latin typeface="GOPAK F+ Gulliver"/>
              </a:rPr>
              <a:t> published </a:t>
            </a:r>
            <a:r>
              <a:rPr lang="en-US" sz="2000" b="0" i="0" u="none" strike="noStrike" baseline="0" dirty="0">
                <a:solidFill>
                  <a:srgbClr val="FF0000"/>
                </a:solidFill>
                <a:latin typeface="GOPAK F+ Gulliver"/>
              </a:rPr>
              <a:t>in histopathology </a:t>
            </a:r>
            <a:r>
              <a:rPr lang="en-US" sz="2000" b="0" i="0" u="none" strike="noStrike" baseline="0" dirty="0">
                <a:solidFill>
                  <a:srgbClr val="000000"/>
                </a:solidFill>
                <a:latin typeface="GOPAK F+ Gulliver"/>
              </a:rPr>
              <a:t>do- main, along with the existing </a:t>
            </a:r>
            <a:r>
              <a:rPr lang="en-US" sz="2000" b="0" i="0" u="none" strike="noStrike" baseline="0" dirty="0">
                <a:solidFill>
                  <a:srgbClr val="FF0000"/>
                </a:solidFill>
                <a:latin typeface="GOPAK F+ Gulliver"/>
              </a:rPr>
              <a:t>challenges and gaps </a:t>
            </a:r>
            <a:r>
              <a:rPr lang="en-US" sz="2000" b="0" i="0" u="none" strike="noStrike" baseline="0" dirty="0">
                <a:solidFill>
                  <a:srgbClr val="000000"/>
                </a:solidFill>
                <a:latin typeface="GOPAK F+ Gulliver"/>
              </a:rPr>
              <a:t>in current re- search, and possible </a:t>
            </a:r>
            <a:r>
              <a:rPr lang="en-US" sz="2000" b="0" i="0" u="none" strike="noStrike" baseline="0" dirty="0">
                <a:solidFill>
                  <a:srgbClr val="FF0000"/>
                </a:solidFill>
                <a:latin typeface="GOPAK F+ Gulliver"/>
              </a:rPr>
              <a:t>future directions</a:t>
            </a:r>
            <a:r>
              <a:rPr lang="en-US" sz="2000" b="0" i="0" u="none" strike="noStrike" baseline="0" dirty="0">
                <a:solidFill>
                  <a:srgbClr val="000000"/>
                </a:solidFill>
                <a:latin typeface="GOPAK F+ Gulliver"/>
              </a:rPr>
              <a:t> in this perspective. </a:t>
            </a:r>
            <a:endParaRPr lang="en-US" sz="2000" dirty="0"/>
          </a:p>
          <a:p>
            <a:pPr marL="0" indent="0">
              <a:buNone/>
            </a:pPr>
            <a:r>
              <a:rPr lang="en-US" sz="1800" dirty="0"/>
              <a:t>         </a:t>
            </a:r>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47</a:t>
            </a:fld>
            <a:endParaRPr lang="en-US" altLang="zh-CN"/>
          </a:p>
        </p:txBody>
      </p:sp>
    </p:spTree>
    <p:extLst>
      <p:ext uri="{BB962C8B-B14F-4D97-AF65-F5344CB8AC3E}">
        <p14:creationId xmlns:p14="http://schemas.microsoft.com/office/powerpoint/2010/main" val="1769669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5. Methodological approaches:</a:t>
            </a:r>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48</a:t>
            </a:fld>
            <a:endParaRPr lang="en-US" altLang="zh-CN"/>
          </a:p>
        </p:txBody>
      </p:sp>
      <p:pic>
        <p:nvPicPr>
          <p:cNvPr id="6" name="图片 5">
            <a:extLst>
              <a:ext uri="{FF2B5EF4-FFF2-40B4-BE49-F238E27FC236}">
                <a16:creationId xmlns:a16="http://schemas.microsoft.com/office/drawing/2014/main" id="{EBB1298F-D60B-4F52-8742-C9A5F03C5BA8}"/>
              </a:ext>
            </a:extLst>
          </p:cNvPr>
          <p:cNvPicPr>
            <a:picLocks noChangeAspect="1"/>
          </p:cNvPicPr>
          <p:nvPr/>
        </p:nvPicPr>
        <p:blipFill>
          <a:blip r:embed="rId2"/>
          <a:stretch>
            <a:fillRect/>
          </a:stretch>
        </p:blipFill>
        <p:spPr>
          <a:xfrm>
            <a:off x="1691680" y="1939161"/>
            <a:ext cx="4320479" cy="4868320"/>
          </a:xfrm>
          <a:prstGeom prst="rect">
            <a:avLst/>
          </a:prstGeom>
        </p:spPr>
      </p:pic>
    </p:spTree>
    <p:extLst>
      <p:ext uri="{BB962C8B-B14F-4D97-AF65-F5344CB8AC3E}">
        <p14:creationId xmlns:p14="http://schemas.microsoft.com/office/powerpoint/2010/main" val="1432948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5. Methodological approaches:</a:t>
            </a:r>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49</a:t>
            </a:fld>
            <a:endParaRPr lang="en-US" altLang="zh-CN"/>
          </a:p>
        </p:txBody>
      </p:sp>
      <p:sp>
        <p:nvSpPr>
          <p:cNvPr id="7" name="文本框 6">
            <a:extLst>
              <a:ext uri="{FF2B5EF4-FFF2-40B4-BE49-F238E27FC236}">
                <a16:creationId xmlns:a16="http://schemas.microsoft.com/office/drawing/2014/main" id="{788D71A7-1D07-47B6-AE34-5A0F492DFCC8}"/>
              </a:ext>
            </a:extLst>
          </p:cNvPr>
          <p:cNvSpPr txBox="1"/>
          <p:nvPr/>
        </p:nvSpPr>
        <p:spPr>
          <a:xfrm>
            <a:off x="1322388" y="1772816"/>
            <a:ext cx="7699374" cy="4031873"/>
          </a:xfrm>
          <a:prstGeom prst="rect">
            <a:avLst/>
          </a:prstGeom>
          <a:noFill/>
        </p:spPr>
        <p:txBody>
          <a:bodyPr wrap="square">
            <a:spAutoFit/>
          </a:bodyPr>
          <a:lstStyle/>
          <a:p>
            <a:pPr algn="just"/>
            <a:r>
              <a:rPr lang="en-US" sz="2000" b="0" i="0" u="none" strike="noStrike" baseline="0" dirty="0">
                <a:solidFill>
                  <a:srgbClr val="000000"/>
                </a:solidFill>
                <a:latin typeface="GOPAK F+ Gulliver"/>
              </a:rPr>
              <a:t>The aim of this section is to provide a general reference guide to various deep learning models applied in computational histopathology from a methodological perspective </a:t>
            </a:r>
          </a:p>
          <a:p>
            <a:pPr algn="just"/>
            <a:endParaRPr lang="en-US" sz="2000" b="0" i="0" u="none" strike="noStrike" baseline="0" dirty="0">
              <a:solidFill>
                <a:srgbClr val="000000"/>
              </a:solidFill>
              <a:latin typeface="GOPAK F+ Gulliver"/>
            </a:endParaRPr>
          </a:p>
          <a:p>
            <a:pPr algn="just"/>
            <a:r>
              <a:rPr lang="en-US" sz="2000" i="1" dirty="0">
                <a:solidFill>
                  <a:srgbClr val="000000"/>
                </a:solidFill>
                <a:latin typeface="GPAGP G+ Gulliver"/>
              </a:rPr>
              <a:t>5</a:t>
            </a:r>
            <a:r>
              <a:rPr lang="en-US" sz="2000" b="0" i="1" u="none" strike="noStrike" baseline="0" dirty="0">
                <a:solidFill>
                  <a:srgbClr val="000000"/>
                </a:solidFill>
                <a:latin typeface="GPAGP G+ Gulliver"/>
              </a:rPr>
              <a:t>.1. Supervised learning </a:t>
            </a:r>
          </a:p>
          <a:p>
            <a:pPr algn="just"/>
            <a:r>
              <a:rPr lang="en-US" sz="1800" b="0" i="0" u="none" strike="noStrike" baseline="0" dirty="0">
                <a:solidFill>
                  <a:srgbClr val="000000"/>
                </a:solidFill>
                <a:latin typeface="GOPAK F+ Gulliver"/>
              </a:rPr>
              <a:t>      </a:t>
            </a:r>
            <a:r>
              <a:rPr lang="en-US" sz="2000" b="0" i="0" u="none" strike="noStrike" baseline="0" dirty="0">
                <a:solidFill>
                  <a:srgbClr val="000000"/>
                </a:solidFill>
                <a:latin typeface="GOPAK F+ Gulliver"/>
              </a:rPr>
              <a:t>Among the supervised learning techniques, we identify </a:t>
            </a:r>
            <a:r>
              <a:rPr lang="en-US" sz="2000" b="0" i="0" u="none" strike="noStrike" baseline="0" dirty="0">
                <a:solidFill>
                  <a:srgbClr val="FF0000"/>
                </a:solidFill>
                <a:latin typeface="GOPAK F+ Gulliver"/>
              </a:rPr>
              <a:t>three</a:t>
            </a:r>
            <a:r>
              <a:rPr lang="en-US" sz="2000" b="0" i="0" u="none" strike="noStrike" baseline="0" dirty="0">
                <a:solidFill>
                  <a:srgbClr val="000000"/>
                </a:solidFill>
                <a:latin typeface="GOPAK F+ Gulliver"/>
              </a:rPr>
              <a:t> major canonical deep learning </a:t>
            </a:r>
            <a:r>
              <a:rPr lang="en-US" sz="2000" b="0" i="0" u="none" strike="noStrike" baseline="0" dirty="0">
                <a:solidFill>
                  <a:srgbClr val="FF0000"/>
                </a:solidFill>
                <a:latin typeface="GOPAK F+ Gulliver"/>
              </a:rPr>
              <a:t>models</a:t>
            </a:r>
            <a:r>
              <a:rPr lang="en-US" sz="2000" b="0" i="0" u="none" strike="noStrike" baseline="0" dirty="0">
                <a:solidFill>
                  <a:srgbClr val="000000"/>
                </a:solidFill>
                <a:latin typeface="GOPAK F+ Gulliver"/>
              </a:rPr>
              <a:t> based on the nature of tasks that are solved in digital histopathology: </a:t>
            </a:r>
            <a:r>
              <a:rPr lang="en-US" sz="2000" b="0" i="0" u="none" strike="noStrike" baseline="0" dirty="0">
                <a:solidFill>
                  <a:srgbClr val="FF0000"/>
                </a:solidFill>
                <a:latin typeface="GOPAK F+ Gulliver"/>
              </a:rPr>
              <a:t>classification, re- </a:t>
            </a:r>
            <a:r>
              <a:rPr lang="en-US" sz="2000" b="0" i="0" u="none" strike="noStrike" baseline="0" dirty="0" err="1">
                <a:solidFill>
                  <a:srgbClr val="FF0000"/>
                </a:solidFill>
                <a:latin typeface="GOPAK F+ Gulliver"/>
              </a:rPr>
              <a:t>gression</a:t>
            </a:r>
            <a:r>
              <a:rPr lang="en-US" sz="2000" b="0" i="0" u="none" strike="noStrike" baseline="0" dirty="0">
                <a:solidFill>
                  <a:srgbClr val="FF0000"/>
                </a:solidFill>
                <a:latin typeface="GOPAK F+ Gulliver"/>
              </a:rPr>
              <a:t> and segmentation</a:t>
            </a:r>
            <a:r>
              <a:rPr lang="en-US" sz="2000" b="0" i="0" u="none" strike="noStrike" baseline="0" dirty="0">
                <a:solidFill>
                  <a:srgbClr val="000000"/>
                </a:solidFill>
                <a:latin typeface="GOPAK F+ Gulliver"/>
              </a:rPr>
              <a:t> based models, </a:t>
            </a:r>
          </a:p>
          <a:p>
            <a:pPr algn="just"/>
            <a:endParaRPr lang="en-US" sz="2000" b="0" i="0" u="none" strike="noStrike" baseline="0" dirty="0">
              <a:solidFill>
                <a:srgbClr val="000000"/>
              </a:solidFill>
              <a:latin typeface="GOPAK F+ Gulliver"/>
            </a:endParaRPr>
          </a:p>
          <a:p>
            <a:pPr algn="just"/>
            <a:r>
              <a:rPr lang="en-US" sz="1800" i="1" dirty="0">
                <a:solidFill>
                  <a:srgbClr val="000000"/>
                </a:solidFill>
                <a:latin typeface="GPAGP G+ Gulliver"/>
              </a:rPr>
              <a:t>     5</a:t>
            </a:r>
            <a:r>
              <a:rPr lang="en-US" sz="1800" b="0" i="1" u="none" strike="noStrike" baseline="0" dirty="0">
                <a:solidFill>
                  <a:srgbClr val="000000"/>
                </a:solidFill>
                <a:latin typeface="GPAGP G+ Gulliver"/>
              </a:rPr>
              <a:t>.1.1. Classification models </a:t>
            </a:r>
          </a:p>
          <a:p>
            <a:pPr algn="just"/>
            <a:r>
              <a:rPr lang="en-US" sz="1800" i="1" dirty="0">
                <a:solidFill>
                  <a:srgbClr val="000000"/>
                </a:solidFill>
                <a:latin typeface="GPAGP G+ Gulliver"/>
              </a:rPr>
              <a:t>     </a:t>
            </a:r>
            <a:r>
              <a:rPr lang="en-US" sz="1800" b="0" i="0" u="none" strike="noStrike" baseline="0" dirty="0">
                <a:solidFill>
                  <a:srgbClr val="000000"/>
                </a:solidFill>
                <a:latin typeface="GOPAK F+ Gulliver"/>
              </a:rPr>
              <a:t>(</a:t>
            </a:r>
            <a:r>
              <a:rPr lang="en-US" sz="1800" b="0" i="0" u="none" strike="noStrike" baseline="0" dirty="0" err="1">
                <a:solidFill>
                  <a:srgbClr val="000000"/>
                </a:solidFill>
                <a:latin typeface="GOPAK F+ Gulliver"/>
              </a:rPr>
              <a:t>i</a:t>
            </a:r>
            <a:r>
              <a:rPr lang="en-US" sz="1800" b="0" i="0" u="none" strike="noStrike" baseline="0" dirty="0">
                <a:solidFill>
                  <a:srgbClr val="000000"/>
                </a:solidFill>
                <a:latin typeface="GOPAK F+ Gulliver"/>
              </a:rPr>
              <a:t>) </a:t>
            </a:r>
            <a:r>
              <a:rPr lang="en-US" sz="1800" b="0" i="1" u="none" strike="noStrike" baseline="0" dirty="0">
                <a:solidFill>
                  <a:srgbClr val="000000"/>
                </a:solidFill>
                <a:latin typeface="GPAGP G+ Gulliver"/>
              </a:rPr>
              <a:t>local-level tasks </a:t>
            </a:r>
            <a:r>
              <a:rPr lang="en-US" sz="1800" b="0" i="0" u="none" strike="noStrike" baseline="0" dirty="0">
                <a:solidFill>
                  <a:srgbClr val="000000"/>
                </a:solidFill>
                <a:latin typeface="GOPAK F+ Gulliver"/>
              </a:rPr>
              <a:t>, and (ii) </a:t>
            </a:r>
            <a:r>
              <a:rPr lang="en-US" sz="1800" b="0" i="1" u="none" strike="noStrike" baseline="0" dirty="0">
                <a:solidFill>
                  <a:srgbClr val="000000"/>
                </a:solidFill>
                <a:latin typeface="GPAGP G+ Gulliver"/>
              </a:rPr>
              <a:t>global-level tasks </a:t>
            </a:r>
          </a:p>
          <a:p>
            <a:pPr algn="just"/>
            <a:endParaRPr lang="en-US" sz="2000" dirty="0"/>
          </a:p>
        </p:txBody>
      </p:sp>
    </p:spTree>
    <p:extLst>
      <p:ext uri="{BB962C8B-B14F-4D97-AF65-F5344CB8AC3E}">
        <p14:creationId xmlns:p14="http://schemas.microsoft.com/office/powerpoint/2010/main" val="1780179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userDrawn="1">
            <p:custDataLst>
              <p:tags r:id="rId2"/>
            </p:custDataLst>
          </p:nvPr>
        </p:nvPicPr>
        <p:blipFill>
          <a:blip r:embed="rId4"/>
          <a:stretch>
            <a:fillRect/>
          </a:stretch>
        </p:blipFill>
        <p:spPr>
          <a:xfrm>
            <a:off x="48577" y="249238"/>
            <a:ext cx="1127284" cy="1068705"/>
          </a:xfrm>
          <a:prstGeom prst="rect">
            <a:avLst/>
          </a:prstGeom>
        </p:spPr>
      </p:pic>
      <p:sp>
        <p:nvSpPr>
          <p:cNvPr id="162818" name="Rectangle 2"/>
          <p:cNvSpPr>
            <a:spLocks noGrp="1" noChangeArrowheads="1"/>
          </p:cNvSpPr>
          <p:nvPr>
            <p:ph type="title" idx="4294967295"/>
          </p:nvPr>
        </p:nvSpPr>
        <p:spPr>
          <a:xfrm>
            <a:off x="1" y="20638"/>
            <a:ext cx="9095422" cy="815975"/>
          </a:xfrm>
          <a:noFill/>
          <a:ln w="9525">
            <a:noFill/>
          </a:ln>
        </p:spPr>
        <p:txBody>
          <a:bodyPr vert="horz" wrap="square" lIns="91440" tIns="45720" rIns="91440" bIns="45720" numCol="1" rtlCol="0" anchor="ctr" anchorCtr="0" compatLnSpc="1">
            <a:no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lvl="0" defTabSz="914400" eaLnBrk="1" hangingPunct="1">
              <a:buClrTx/>
              <a:buSzTx/>
              <a:buFontTx/>
              <a:defRPr/>
            </a:pPr>
            <a:r>
              <a:rPr lang="zh-CN" altLang="en-US" sz="4800" b="0" spc="0" noProof="0" dirty="0">
                <a:ln>
                  <a:noFill/>
                </a:ln>
                <a:solidFill>
                  <a:schemeClr val="accent1">
                    <a:lumMod val="75000"/>
                  </a:schemeClr>
                </a:solidFill>
                <a:effectLst>
                  <a:outerShdw blurRad="38100" dist="38100" dir="2700000" algn="tl">
                    <a:srgbClr val="000000"/>
                  </a:outerShdw>
                </a:effectLst>
                <a:uLnTx/>
                <a:latin typeface="黑体" panose="02010609060101010101" charset="-122"/>
                <a:ea typeface="黑体" panose="02010609060101010101" charset="-122"/>
                <a:sym typeface="+mn-ea"/>
              </a:rPr>
              <a:t>课程网站</a:t>
            </a:r>
          </a:p>
        </p:txBody>
      </p:sp>
      <p:sp>
        <p:nvSpPr>
          <p:cNvPr id="6" name="文本框 5">
            <a:extLst>
              <a:ext uri="{FF2B5EF4-FFF2-40B4-BE49-F238E27FC236}">
                <a16:creationId xmlns:a16="http://schemas.microsoft.com/office/drawing/2014/main" id="{7EE66DDD-CFE1-4D56-A412-93A2728D4189}"/>
              </a:ext>
            </a:extLst>
          </p:cNvPr>
          <p:cNvSpPr txBox="1"/>
          <p:nvPr/>
        </p:nvSpPr>
        <p:spPr>
          <a:xfrm>
            <a:off x="899592" y="1916832"/>
            <a:ext cx="7560840" cy="1077218"/>
          </a:xfrm>
          <a:prstGeom prst="rect">
            <a:avLst/>
          </a:prstGeom>
          <a:noFill/>
        </p:spPr>
        <p:txBody>
          <a:bodyPr wrap="square">
            <a:spAutoFit/>
          </a:bodyPr>
          <a:lstStyle/>
          <a:p>
            <a:r>
              <a:rPr lang="en-US" b="1" i="0" dirty="0">
                <a:solidFill>
                  <a:srgbClr val="24292F"/>
                </a:solidFill>
                <a:effectLst/>
                <a:latin typeface="-apple-system"/>
              </a:rPr>
              <a:t> </a:t>
            </a:r>
            <a:r>
              <a:rPr lang="en-US" b="1" i="0" dirty="0">
                <a:solidFill>
                  <a:srgbClr val="24292F"/>
                </a:solidFill>
                <a:effectLst/>
                <a:latin typeface="-apple-system"/>
                <a:hlinkClick r:id="rId5"/>
              </a:rPr>
              <a:t>https://github.com/jinqijinqi/CompositionAndCommunication</a:t>
            </a:r>
            <a:endParaRPr lang="en-US" dirty="0"/>
          </a:p>
        </p:txBody>
      </p:sp>
      <p:sp>
        <p:nvSpPr>
          <p:cNvPr id="7" name="Text Box 3">
            <a:extLst>
              <a:ext uri="{FF2B5EF4-FFF2-40B4-BE49-F238E27FC236}">
                <a16:creationId xmlns:a16="http://schemas.microsoft.com/office/drawing/2014/main" id="{3100B8F1-2BE0-4BA4-8A2C-53EE8D2FE448}"/>
              </a:ext>
            </a:extLst>
          </p:cNvPr>
          <p:cNvSpPr txBox="1">
            <a:spLocks noChangeArrowheads="1"/>
          </p:cNvSpPr>
          <p:nvPr/>
        </p:nvSpPr>
        <p:spPr bwMode="auto">
          <a:xfrm>
            <a:off x="683568" y="3429000"/>
            <a:ext cx="7993063" cy="984566"/>
          </a:xfrm>
          <a:prstGeom prst="rect">
            <a:avLst/>
          </a:prstGeom>
          <a:noFill/>
          <a:ln w="9525">
            <a:noFill/>
            <a:miter lim="800000"/>
          </a:ln>
        </p:spPr>
        <p:txBody>
          <a:bodyPr lIns="90000" tIns="46800" rIns="90000" bIns="46800">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0000"/>
              </a:lnSpc>
              <a:spcBef>
                <a:spcPct val="0"/>
              </a:spcBef>
              <a:spcAft>
                <a:spcPct val="0"/>
              </a:spcAft>
              <a:buClrTx/>
              <a:buSzTx/>
              <a:buNone/>
              <a:defRPr/>
            </a:pPr>
            <a:r>
              <a:rPr kumimoji="1" lang="zh-CN" altLang="en-US" sz="2800" b="1" i="0" u="none" strike="noStrike" kern="1200" cap="none" spc="0" normalizeH="0" baseline="0" noProof="0" dirty="0">
                <a:ln>
                  <a:noFill/>
                </a:ln>
                <a:solidFill>
                  <a:srgbClr val="000000"/>
                </a:solidFill>
                <a:effectLst>
                  <a:outerShdw blurRad="38100" dist="38100" dir="2700000" algn="tl">
                    <a:srgbClr val="000000"/>
                  </a:outerShdw>
                </a:effectLst>
                <a:uLnTx/>
                <a:uFillTx/>
                <a:latin typeface="黑体" panose="02010609060101010101" charset="-122"/>
                <a:ea typeface="黑体" panose="02010609060101010101" charset="-122"/>
                <a:cs typeface="黑体" panose="02010609060101010101" charset="-122"/>
              </a:rPr>
              <a:t>所有课程相关的资料及活动将在上述网站中展示，可以在任何时间和地点阅读和下载</a:t>
            </a:r>
            <a:endParaRPr kumimoji="1" lang="zh-CN" altLang="en-US" sz="2450" b="1" i="0" u="none" strike="noStrike" kern="1200" cap="none" spc="0" normalizeH="0" baseline="0" noProof="0" dirty="0">
              <a:ln>
                <a:noFill/>
              </a:ln>
              <a:solidFill>
                <a:srgbClr val="000000"/>
              </a:solidFill>
              <a:effectLst>
                <a:outerShdw blurRad="38100" dist="38100" dir="2700000" algn="tl">
                  <a:srgbClr val="000000"/>
                </a:outerShdw>
              </a:effectLst>
              <a:uLnTx/>
              <a:uFillTx/>
              <a:latin typeface="黑体" panose="02010609060101010101" charset="-122"/>
              <a:ea typeface="黑体" panose="02010609060101010101" charset="-122"/>
              <a:cs typeface="黑体" panose="02010609060101010101" charset="-122"/>
            </a:endParaRPr>
          </a:p>
        </p:txBody>
      </p:sp>
    </p:spTree>
    <p:custDataLst>
      <p:tags r:id="rId1"/>
    </p:custDataLst>
    <p:extLst>
      <p:ext uri="{BB962C8B-B14F-4D97-AF65-F5344CB8AC3E}">
        <p14:creationId xmlns:p14="http://schemas.microsoft.com/office/powerpoint/2010/main" val="33973850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5. Methodological approaches:</a:t>
            </a:r>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50</a:t>
            </a:fld>
            <a:endParaRPr lang="en-US" altLang="zh-CN"/>
          </a:p>
        </p:txBody>
      </p:sp>
      <p:sp>
        <p:nvSpPr>
          <p:cNvPr id="7" name="文本框 6">
            <a:extLst>
              <a:ext uri="{FF2B5EF4-FFF2-40B4-BE49-F238E27FC236}">
                <a16:creationId xmlns:a16="http://schemas.microsoft.com/office/drawing/2014/main" id="{788D71A7-1D07-47B6-AE34-5A0F492DFCC8}"/>
              </a:ext>
            </a:extLst>
          </p:cNvPr>
          <p:cNvSpPr txBox="1"/>
          <p:nvPr/>
        </p:nvSpPr>
        <p:spPr>
          <a:xfrm>
            <a:off x="1322388" y="1772816"/>
            <a:ext cx="7699374" cy="5109091"/>
          </a:xfrm>
          <a:prstGeom prst="rect">
            <a:avLst/>
          </a:prstGeom>
          <a:noFill/>
        </p:spPr>
        <p:txBody>
          <a:bodyPr wrap="square">
            <a:spAutoFit/>
          </a:bodyPr>
          <a:lstStyle/>
          <a:p>
            <a:pPr algn="just"/>
            <a:r>
              <a:rPr lang="en-US" sz="1800" i="1" dirty="0">
                <a:solidFill>
                  <a:srgbClr val="000000"/>
                </a:solidFill>
                <a:latin typeface="GPAGP G+ Gulliver"/>
              </a:rPr>
              <a:t>     </a:t>
            </a:r>
            <a:r>
              <a:rPr lang="en-US" sz="1800" b="0" i="0" u="none" strike="noStrike" baseline="0" dirty="0">
                <a:solidFill>
                  <a:srgbClr val="000000"/>
                </a:solidFill>
                <a:latin typeface="GOPAK F+ Gulliver"/>
              </a:rPr>
              <a:t>(</a:t>
            </a:r>
            <a:r>
              <a:rPr lang="en-US" sz="1800" b="0" i="0" u="none" strike="noStrike" baseline="0" dirty="0" err="1">
                <a:solidFill>
                  <a:srgbClr val="000000"/>
                </a:solidFill>
                <a:latin typeface="GOPAK F+ Gulliver"/>
              </a:rPr>
              <a:t>i</a:t>
            </a:r>
            <a:r>
              <a:rPr lang="en-US" sz="1800" b="0" i="0" u="none" strike="noStrike" baseline="0" dirty="0">
                <a:solidFill>
                  <a:srgbClr val="000000"/>
                </a:solidFill>
                <a:latin typeface="GOPAK F+ Gulliver"/>
              </a:rPr>
              <a:t>) </a:t>
            </a:r>
            <a:r>
              <a:rPr lang="en-US" sz="1800" b="0" i="1" u="none" strike="noStrike" baseline="0" dirty="0">
                <a:solidFill>
                  <a:srgbClr val="000000"/>
                </a:solidFill>
                <a:latin typeface="GPAGP G+ Gulliver"/>
              </a:rPr>
              <a:t>local-level tasks</a:t>
            </a:r>
          </a:p>
          <a:p>
            <a:pPr algn="just"/>
            <a:r>
              <a:rPr lang="en-US" sz="1800" i="1" dirty="0">
                <a:solidFill>
                  <a:srgbClr val="000000"/>
                </a:solidFill>
                <a:latin typeface="GPAGP G+ Gulliver"/>
              </a:rPr>
              <a:t>         </a:t>
            </a:r>
            <a:r>
              <a:rPr lang="en-US" sz="1800" b="0" i="0" u="none" strike="noStrike" baseline="0" dirty="0">
                <a:solidFill>
                  <a:srgbClr val="000000"/>
                </a:solidFill>
                <a:latin typeface="GOPAK F+ Gulliver"/>
              </a:rPr>
              <a:t>Image classification such as detection of cells or nuclei is notably one of the most successful tasks</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The earliest seminal work proposed in </a:t>
            </a:r>
            <a:r>
              <a:rPr lang="en-US" sz="1800" b="0" i="0" u="none" strike="noStrike" baseline="0" dirty="0">
                <a:solidFill>
                  <a:srgbClr val="0080AC"/>
                </a:solidFill>
                <a:latin typeface="GOPAK F+ Gulliver"/>
              </a:rPr>
              <a:t>Cire ¸s an et al. (2013) </a:t>
            </a:r>
            <a:r>
              <a:rPr lang="en-US" sz="1800" b="0" i="0" u="none" strike="noStrike" baseline="0" dirty="0">
                <a:solidFill>
                  <a:srgbClr val="000000"/>
                </a:solidFill>
                <a:latin typeface="GOPAK F+ Gulliver"/>
              </a:rPr>
              <a:t>rev- </a:t>
            </a:r>
            <a:r>
              <a:rPr lang="en-US" sz="1800" b="0" i="0" u="none" strike="noStrike" baseline="0" dirty="0" err="1">
                <a:solidFill>
                  <a:srgbClr val="000000"/>
                </a:solidFill>
                <a:latin typeface="GOPAK F+ Gulliver"/>
              </a:rPr>
              <a:t>olutionised</a:t>
            </a:r>
            <a:r>
              <a:rPr lang="en-US" sz="1800" b="0" i="0" u="none" strike="noStrike" baseline="0" dirty="0">
                <a:solidFill>
                  <a:srgbClr val="000000"/>
                </a:solidFill>
                <a:latin typeface="GOPAK F+ Gulliver"/>
              </a:rPr>
              <a:t> the entire field of digital histopathology, by applying CNN based pixel prediction to detect mitosis in routinely stained H&amp;E breast cancer histology images. </a:t>
            </a:r>
            <a:endParaRPr lang="en-US" sz="1800" dirty="0">
              <a:solidFill>
                <a:srgbClr val="000000"/>
              </a:solidFill>
              <a:latin typeface="GOPAK F+ Gulliver"/>
            </a:endParaRPr>
          </a:p>
          <a:p>
            <a:pPr algn="just"/>
            <a:r>
              <a:rPr lang="en-US" sz="1800" b="0" i="1" u="none" strike="noStrike" baseline="0" dirty="0">
                <a:solidFill>
                  <a:srgbClr val="000000"/>
                </a:solidFill>
                <a:latin typeface="GPAGP G+ Gulliver"/>
              </a:rPr>
              <a:t>       </a:t>
            </a:r>
            <a:r>
              <a:rPr lang="en-US" sz="1800" b="0" i="0" u="none" strike="noStrike" baseline="0" dirty="0">
                <a:solidFill>
                  <a:srgbClr val="000000"/>
                </a:solidFill>
                <a:latin typeface="GOPAK F+ Gulliver"/>
              </a:rPr>
              <a:t>A promising alternative is to use a pre-trained network (trained on a vast set of natural images, such as Ima- </a:t>
            </a:r>
            <a:r>
              <a:rPr lang="en-US" sz="1800" b="0" i="0" u="none" strike="noStrike" baseline="0" dirty="0" err="1">
                <a:solidFill>
                  <a:srgbClr val="000000"/>
                </a:solidFill>
                <a:latin typeface="GOPAK F+ Gulliver"/>
              </a:rPr>
              <a:t>geNet</a:t>
            </a:r>
            <a:r>
              <a:rPr lang="en-US" sz="1800" b="0" i="0" u="none" strike="noStrike" baseline="0" dirty="0">
                <a:solidFill>
                  <a:srgbClr val="000000"/>
                </a:solidFill>
                <a:latin typeface="GOPAK F+ Gulliver"/>
              </a:rPr>
              <a:t>) to fine-tune on a problem in different domain with </a:t>
            </a:r>
            <a:r>
              <a:rPr lang="en-US" sz="1800" b="0" i="0" u="none" strike="noStrike" baseline="0" dirty="0" err="1">
                <a:solidFill>
                  <a:srgbClr val="000000"/>
                </a:solidFill>
                <a:latin typeface="GOPAK F+ Gulliver"/>
              </a:rPr>
              <a:t>lim</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ited</a:t>
            </a:r>
            <a:r>
              <a:rPr lang="en-US" sz="1800" b="0" i="0" u="none" strike="noStrike" baseline="0" dirty="0">
                <a:solidFill>
                  <a:srgbClr val="000000"/>
                </a:solidFill>
                <a:latin typeface="GOPAK F+ Gulliver"/>
              </a:rPr>
              <a:t> number of annotations. </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Recent studies have </a:t>
            </a:r>
            <a:r>
              <a:rPr lang="en-US" sz="1800" b="0" i="0" u="none" strike="noStrike" baseline="0" dirty="0" err="1">
                <a:solidFill>
                  <a:srgbClr val="000000"/>
                </a:solidFill>
                <a:latin typeface="GOPAK F+ Gulliver"/>
              </a:rPr>
              <a:t>inves</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tigated</a:t>
            </a:r>
            <a:r>
              <a:rPr lang="en-US" sz="1800" b="0" i="0" u="none" strike="noStrike" baseline="0" dirty="0">
                <a:solidFill>
                  <a:srgbClr val="000000"/>
                </a:solidFill>
                <a:latin typeface="GOPAK F+ Gulliver"/>
              </a:rPr>
              <a:t> the use of crowdsourcing approaches to alleviate the anno- </a:t>
            </a:r>
            <a:r>
              <a:rPr lang="en-US" sz="1800" b="0" i="0" u="none" strike="noStrike" baseline="0" dirty="0" err="1">
                <a:solidFill>
                  <a:srgbClr val="000000"/>
                </a:solidFill>
                <a:latin typeface="GOPAK F+ Gulliver"/>
              </a:rPr>
              <a:t>tation</a:t>
            </a:r>
            <a:r>
              <a:rPr lang="en-US" sz="1800" b="0" i="0" u="none" strike="noStrike" baseline="0" dirty="0">
                <a:solidFill>
                  <a:srgbClr val="000000"/>
                </a:solidFill>
                <a:latin typeface="GOPAK F+ Gulliver"/>
              </a:rPr>
              <a:t> burden on expert pathologists. </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The addition of multi-scale and contextual knowledge into CNN plays an essential role in identifying overlapping cell structures in histopathology images. </a:t>
            </a:r>
            <a:endParaRPr lang="en-US" sz="1800" dirty="0">
              <a:solidFill>
                <a:srgbClr val="000000"/>
              </a:solidFill>
              <a:latin typeface="GOPAK F+ Gulliver"/>
            </a:endParaRPr>
          </a:p>
          <a:p>
            <a:pPr algn="just"/>
            <a:r>
              <a:rPr lang="en-US" sz="1800" b="0" i="1" u="none" strike="noStrike" baseline="0" dirty="0">
                <a:solidFill>
                  <a:srgbClr val="000000"/>
                </a:solidFill>
                <a:latin typeface="GOPAK F+ Gulliver"/>
              </a:rPr>
              <a:t>       </a:t>
            </a:r>
            <a:r>
              <a:rPr lang="en-US" sz="1800" b="0" i="1" u="none" strike="noStrike" baseline="0" dirty="0">
                <a:solidFill>
                  <a:srgbClr val="000000"/>
                </a:solidFill>
                <a:latin typeface="GPAGP G+ Gulliver"/>
              </a:rPr>
              <a:t> </a:t>
            </a:r>
            <a:r>
              <a:rPr lang="en-US" sz="1800" b="0" i="0" u="none" strike="noStrike" baseline="0" dirty="0">
                <a:solidFill>
                  <a:srgbClr val="000000"/>
                </a:solidFill>
                <a:latin typeface="GOPAK F+ Gulliver"/>
              </a:rPr>
              <a:t>In summary, among the bottom-up approaches, CNN is the cur- rent gold standard technique applied to a wide variety of low- level histopathology tasks such as cell or nuclei detection </a:t>
            </a:r>
            <a:endParaRPr lang="en-US" sz="1800" b="0" i="1" u="none" strike="noStrike" baseline="0" dirty="0">
              <a:solidFill>
                <a:srgbClr val="000000"/>
              </a:solidFill>
              <a:latin typeface="GPAGP G+ Gulliver"/>
            </a:endParaRPr>
          </a:p>
          <a:p>
            <a:pPr algn="just"/>
            <a:endParaRPr lang="en-US" sz="2000" dirty="0"/>
          </a:p>
        </p:txBody>
      </p:sp>
    </p:spTree>
    <p:extLst>
      <p:ext uri="{BB962C8B-B14F-4D97-AF65-F5344CB8AC3E}">
        <p14:creationId xmlns:p14="http://schemas.microsoft.com/office/powerpoint/2010/main" val="3137340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5. Methodological approaches:</a:t>
            </a:r>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51</a:t>
            </a:fld>
            <a:endParaRPr lang="en-US" altLang="zh-CN"/>
          </a:p>
        </p:txBody>
      </p:sp>
      <p:sp>
        <p:nvSpPr>
          <p:cNvPr id="7" name="文本框 6">
            <a:extLst>
              <a:ext uri="{FF2B5EF4-FFF2-40B4-BE49-F238E27FC236}">
                <a16:creationId xmlns:a16="http://schemas.microsoft.com/office/drawing/2014/main" id="{788D71A7-1D07-47B6-AE34-5A0F492DFCC8}"/>
              </a:ext>
            </a:extLst>
          </p:cNvPr>
          <p:cNvSpPr txBox="1"/>
          <p:nvPr/>
        </p:nvSpPr>
        <p:spPr>
          <a:xfrm>
            <a:off x="1322388" y="1772816"/>
            <a:ext cx="7699374" cy="3170099"/>
          </a:xfrm>
          <a:prstGeom prst="rect">
            <a:avLst/>
          </a:prstGeom>
          <a:noFill/>
        </p:spPr>
        <p:txBody>
          <a:bodyPr wrap="square">
            <a:spAutoFit/>
          </a:bodyPr>
          <a:lstStyle/>
          <a:p>
            <a:pPr algn="just"/>
            <a:r>
              <a:rPr lang="en-US" sz="1800" i="1" dirty="0">
                <a:solidFill>
                  <a:srgbClr val="000000"/>
                </a:solidFill>
                <a:latin typeface="GPAGP G+ Gulliver"/>
              </a:rPr>
              <a:t>     </a:t>
            </a:r>
            <a:r>
              <a:rPr lang="en-US" sz="1800" b="0" i="0" u="none" strike="noStrike" baseline="0" dirty="0">
                <a:solidFill>
                  <a:srgbClr val="000000"/>
                </a:solidFill>
                <a:latin typeface="GOPAK F+ Gulliver"/>
              </a:rPr>
              <a:t>(ii) </a:t>
            </a:r>
            <a:r>
              <a:rPr lang="en-US" sz="1800" b="0" i="1" u="none" strike="noStrike" baseline="0" dirty="0">
                <a:solidFill>
                  <a:srgbClr val="000000"/>
                </a:solidFill>
                <a:latin typeface="GPAGP G+ Gulliver"/>
              </a:rPr>
              <a:t>global-level tasks </a:t>
            </a:r>
          </a:p>
          <a:p>
            <a:pPr algn="just"/>
            <a:r>
              <a:rPr lang="en-US" sz="1800" b="0" i="0" u="none" strike="noStrike" baseline="0" dirty="0">
                <a:solidFill>
                  <a:srgbClr val="000000"/>
                </a:solidFill>
                <a:latin typeface="GOPAK F+ Gulliver"/>
              </a:rPr>
              <a:t>         Most of the published deep learning meth- </a:t>
            </a:r>
            <a:r>
              <a:rPr lang="en-US" sz="1800" b="0" i="0" u="none" strike="noStrike" baseline="0" dirty="0" err="1">
                <a:solidFill>
                  <a:srgbClr val="000000"/>
                </a:solidFill>
                <a:latin typeface="GOPAK F+ Gulliver"/>
              </a:rPr>
              <a:t>ods</a:t>
            </a:r>
            <a:r>
              <a:rPr lang="en-US" sz="1800" b="0" i="0" u="none" strike="noStrike" baseline="0" dirty="0">
                <a:solidFill>
                  <a:srgbClr val="000000"/>
                </a:solidFill>
                <a:latin typeface="GOPAK F+ Gulliver"/>
              </a:rPr>
              <a:t> in this category focus on patch-based classification approach for whole-slide level disease prediction task</a:t>
            </a:r>
            <a:r>
              <a:rPr lang="en-US" sz="1800" dirty="0">
                <a:solidFill>
                  <a:srgbClr val="000000"/>
                </a:solidFill>
                <a:latin typeface="GOPAK F+ Gulliver"/>
              </a:rPr>
              <a:t>        </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A few authors try to encode both local and global </a:t>
            </a:r>
            <a:r>
              <a:rPr lang="en-US" sz="1800" b="0" i="0" u="none" strike="noStrike" baseline="0" dirty="0" err="1">
                <a:solidFill>
                  <a:srgbClr val="000000"/>
                </a:solidFill>
                <a:latin typeface="GOPAK F+ Gulliver"/>
              </a:rPr>
              <a:t>contex</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tual</a:t>
            </a:r>
            <a:r>
              <a:rPr lang="en-US" sz="1800" b="0" i="0" u="none" strike="noStrike" baseline="0" dirty="0">
                <a:solidFill>
                  <a:srgbClr val="000000"/>
                </a:solidFill>
                <a:latin typeface="GOPAK F+ Gulliver"/>
              </a:rPr>
              <a:t> information into CNN learning process for more accurate dis- ease prediction in WSIs.</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This human visual attention mechanism can be modelled as a </a:t>
            </a:r>
            <a:r>
              <a:rPr lang="en-US" sz="1800" b="0" i="1" u="none" strike="noStrike" baseline="0" dirty="0">
                <a:solidFill>
                  <a:srgbClr val="000000"/>
                </a:solidFill>
                <a:latin typeface="GPAGP G+ Gulliver"/>
              </a:rPr>
              <a:t>sequential learning </a:t>
            </a:r>
            <a:r>
              <a:rPr lang="en-US" sz="1800" b="0" i="0" u="none" strike="noStrike" baseline="0" dirty="0">
                <a:solidFill>
                  <a:srgbClr val="000000"/>
                </a:solidFill>
                <a:latin typeface="GOPAK F+ Gulliver"/>
              </a:rPr>
              <a:t>task in deep learning using RNNs.</a:t>
            </a:r>
            <a:endParaRPr lang="en-US" sz="1800" dirty="0">
              <a:solidFill>
                <a:srgbClr val="000000"/>
              </a:solidFill>
              <a:latin typeface="GOPAK F+ Gulliver"/>
            </a:endParaRPr>
          </a:p>
          <a:p>
            <a:pPr algn="just"/>
            <a:r>
              <a:rPr lang="en-US" sz="1800" b="0" i="1" u="none" strike="noStrike" baseline="0" dirty="0">
                <a:solidFill>
                  <a:srgbClr val="000000"/>
                </a:solidFill>
                <a:latin typeface="GPAGP G+ Gulliver"/>
              </a:rPr>
              <a:t>        </a:t>
            </a:r>
            <a:r>
              <a:rPr lang="en-US" sz="1800" b="0" i="0" u="none" strike="noStrike" baseline="0" dirty="0">
                <a:solidFill>
                  <a:srgbClr val="000000"/>
                </a:solidFill>
                <a:latin typeface="GOPAK F+ Gulliver"/>
              </a:rPr>
              <a:t>In essence, attention-based models are gaining popularity in re- cent years and have several intriguing properties over traditional sliding-window (patch-based) approaches</a:t>
            </a:r>
          </a:p>
          <a:p>
            <a:pPr algn="just"/>
            <a:endParaRPr lang="en-US" sz="2000" dirty="0"/>
          </a:p>
        </p:txBody>
      </p:sp>
    </p:spTree>
    <p:extLst>
      <p:ext uri="{BB962C8B-B14F-4D97-AF65-F5344CB8AC3E}">
        <p14:creationId xmlns:p14="http://schemas.microsoft.com/office/powerpoint/2010/main" val="4236104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5. Methodological approaches:</a:t>
            </a:r>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52</a:t>
            </a:fld>
            <a:endParaRPr lang="en-US" altLang="zh-CN"/>
          </a:p>
        </p:txBody>
      </p:sp>
      <p:sp>
        <p:nvSpPr>
          <p:cNvPr id="7" name="文本框 6">
            <a:extLst>
              <a:ext uri="{FF2B5EF4-FFF2-40B4-BE49-F238E27FC236}">
                <a16:creationId xmlns:a16="http://schemas.microsoft.com/office/drawing/2014/main" id="{788D71A7-1D07-47B6-AE34-5A0F492DFCC8}"/>
              </a:ext>
            </a:extLst>
          </p:cNvPr>
          <p:cNvSpPr txBox="1"/>
          <p:nvPr/>
        </p:nvSpPr>
        <p:spPr>
          <a:xfrm>
            <a:off x="1322388" y="1772816"/>
            <a:ext cx="7699374" cy="3170099"/>
          </a:xfrm>
          <a:prstGeom prst="rect">
            <a:avLst/>
          </a:prstGeom>
          <a:noFill/>
        </p:spPr>
        <p:txBody>
          <a:bodyPr wrap="square">
            <a:spAutoFit/>
          </a:bodyPr>
          <a:lstStyle/>
          <a:p>
            <a:pPr algn="just"/>
            <a:r>
              <a:rPr lang="en-US" sz="1800" i="1" dirty="0">
                <a:solidFill>
                  <a:srgbClr val="000000"/>
                </a:solidFill>
                <a:latin typeface="GPAGP G+ Gulliver"/>
              </a:rPr>
              <a:t> 5</a:t>
            </a:r>
            <a:r>
              <a:rPr lang="en-US" sz="1800" b="0" i="1" u="none" strike="noStrike" baseline="0" dirty="0">
                <a:solidFill>
                  <a:srgbClr val="000000"/>
                </a:solidFill>
                <a:latin typeface="GPAGP G+ Gulliver"/>
              </a:rPr>
              <a:t>.1.2. Regression models </a:t>
            </a:r>
            <a:endParaRPr lang="en-US" sz="1800" b="0" i="0" u="none" strike="noStrike" baseline="0" dirty="0">
              <a:solidFill>
                <a:srgbClr val="000000"/>
              </a:solidFill>
              <a:latin typeface="GOPAK F+ Gulliver"/>
            </a:endParaRPr>
          </a:p>
          <a:p>
            <a:pPr algn="just"/>
            <a:r>
              <a:rPr lang="en-US" sz="1800" b="0" i="0" u="none" strike="noStrike" baseline="0" dirty="0">
                <a:solidFill>
                  <a:srgbClr val="000000"/>
                </a:solidFill>
                <a:latin typeface="GOPAK F+ Gulliver"/>
              </a:rPr>
              <a:t>       This category of methods focuses on detection or localization of objects by directly regressing the likelihood of a pixel being the </a:t>
            </a:r>
            <a:r>
              <a:rPr lang="en-US" sz="1800" b="0" i="0" u="none" strike="noStrike" baseline="0" dirty="0" err="1">
                <a:solidFill>
                  <a:srgbClr val="000000"/>
                </a:solidFill>
                <a:latin typeface="GOPAK F+ Gulliver"/>
              </a:rPr>
              <a:t>centre</a:t>
            </a:r>
            <a:r>
              <a:rPr lang="en-US" sz="1800" b="0" i="0" u="none" strike="noStrike" baseline="0" dirty="0">
                <a:solidFill>
                  <a:srgbClr val="000000"/>
                </a:solidFill>
                <a:latin typeface="GOPAK F+ Gulliver"/>
              </a:rPr>
              <a:t> of an object (e.g., cell or nucleus </a:t>
            </a:r>
            <a:r>
              <a:rPr lang="en-US" sz="1800" b="0" i="0" u="none" strike="noStrike" baseline="0" dirty="0" err="1">
                <a:solidFill>
                  <a:srgbClr val="000000"/>
                </a:solidFill>
                <a:latin typeface="GOPAK F+ Gulliver"/>
              </a:rPr>
              <a:t>centre</a:t>
            </a:r>
            <a:r>
              <a:rPr lang="en-US" sz="1800" b="0" i="0" u="none" strike="noStrike" baseline="0" dirty="0">
                <a:solidFill>
                  <a:srgbClr val="000000"/>
                </a:solidFill>
                <a:latin typeface="GOPAK F+ Gulliver"/>
              </a:rPr>
              <a:t>).</a:t>
            </a:r>
            <a:endParaRPr lang="en-US" sz="1800" dirty="0">
              <a:solidFill>
                <a:srgbClr val="000000"/>
              </a:solidFill>
              <a:latin typeface="GOPAK F+ Gulliver"/>
            </a:endParaRPr>
          </a:p>
          <a:p>
            <a:pPr algn="just"/>
            <a:r>
              <a:rPr lang="en-US" sz="1800" b="0" i="0" u="none" strike="noStrike" baseline="0" dirty="0">
                <a:solidFill>
                  <a:srgbClr val="000000"/>
                </a:solidFill>
                <a:latin typeface="GOPAK F+ Gulliver"/>
              </a:rPr>
              <a:t>      Deep regression models proposed in the literature are mainly based on either CNN or FCN architectures</a:t>
            </a:r>
            <a:r>
              <a:rPr lang="en-US" sz="1800" dirty="0">
                <a:solidFill>
                  <a:srgbClr val="000000"/>
                </a:solidFill>
                <a:latin typeface="GOPAK F+ Gulliver"/>
              </a:rPr>
              <a:t>      </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Other authors adopted alternative methods by modifying the output layer of CNN, to include distance constraints or a </a:t>
            </a:r>
            <a:r>
              <a:rPr lang="en-US" sz="1800" b="0" i="0" u="none" strike="noStrike" baseline="0" dirty="0" err="1">
                <a:solidFill>
                  <a:srgbClr val="000000"/>
                </a:solidFill>
                <a:latin typeface="GOPAK F+ Gulliver"/>
              </a:rPr>
              <a:t>vot</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ing</a:t>
            </a:r>
            <a:r>
              <a:rPr lang="en-US" sz="1800" b="0" i="0" u="none" strike="noStrike" baseline="0" dirty="0">
                <a:solidFill>
                  <a:srgbClr val="000000"/>
                </a:solidFill>
                <a:latin typeface="GOPAK F+ Gulliver"/>
              </a:rPr>
              <a:t> mechanism into the network learning process</a:t>
            </a:r>
            <a:r>
              <a:rPr lang="en-US" sz="1800" b="0" i="1" u="none" strike="noStrike" baseline="0" dirty="0">
                <a:solidFill>
                  <a:srgbClr val="000000"/>
                </a:solidFill>
                <a:latin typeface="GPAGP G+ Gulliver"/>
              </a:rPr>
              <a:t>       </a:t>
            </a:r>
          </a:p>
          <a:p>
            <a:pPr algn="just"/>
            <a:endParaRPr lang="en-US" sz="1800" i="1" dirty="0">
              <a:solidFill>
                <a:srgbClr val="000000"/>
              </a:solidFill>
              <a:latin typeface="GPAGP G+ Gulliver"/>
            </a:endParaRPr>
          </a:p>
          <a:p>
            <a:pPr algn="just"/>
            <a:endParaRPr lang="en-US" sz="2000" dirty="0"/>
          </a:p>
        </p:txBody>
      </p:sp>
    </p:spTree>
    <p:extLst>
      <p:ext uri="{BB962C8B-B14F-4D97-AF65-F5344CB8AC3E}">
        <p14:creationId xmlns:p14="http://schemas.microsoft.com/office/powerpoint/2010/main" val="210098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5. Methodological approaches:</a:t>
            </a:r>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53</a:t>
            </a:fld>
            <a:endParaRPr lang="en-US" altLang="zh-CN"/>
          </a:p>
        </p:txBody>
      </p:sp>
      <p:sp>
        <p:nvSpPr>
          <p:cNvPr id="7" name="文本框 6">
            <a:extLst>
              <a:ext uri="{FF2B5EF4-FFF2-40B4-BE49-F238E27FC236}">
                <a16:creationId xmlns:a16="http://schemas.microsoft.com/office/drawing/2014/main" id="{788D71A7-1D07-47B6-AE34-5A0F492DFCC8}"/>
              </a:ext>
            </a:extLst>
          </p:cNvPr>
          <p:cNvSpPr txBox="1"/>
          <p:nvPr/>
        </p:nvSpPr>
        <p:spPr>
          <a:xfrm>
            <a:off x="1322388" y="1772816"/>
            <a:ext cx="7699374" cy="4832092"/>
          </a:xfrm>
          <a:prstGeom prst="rect">
            <a:avLst/>
          </a:prstGeom>
          <a:noFill/>
        </p:spPr>
        <p:txBody>
          <a:bodyPr wrap="square">
            <a:spAutoFit/>
          </a:bodyPr>
          <a:lstStyle/>
          <a:p>
            <a:pPr algn="just"/>
            <a:r>
              <a:rPr lang="en-US" sz="1800" i="1" dirty="0">
                <a:solidFill>
                  <a:srgbClr val="000000"/>
                </a:solidFill>
                <a:latin typeface="GPAGP G+ Gulliver"/>
              </a:rPr>
              <a:t> 5</a:t>
            </a:r>
            <a:r>
              <a:rPr lang="en-US" sz="1800" b="0" i="1" u="none" strike="noStrike" baseline="0" dirty="0">
                <a:solidFill>
                  <a:srgbClr val="000000"/>
                </a:solidFill>
                <a:latin typeface="GPAGP G+ Gulliver"/>
              </a:rPr>
              <a:t>.1.3. Segmentation models </a:t>
            </a:r>
            <a:endParaRPr lang="en-US" sz="1800" b="0" i="0" u="none" strike="noStrike" baseline="0" dirty="0">
              <a:solidFill>
                <a:srgbClr val="000000"/>
              </a:solidFill>
              <a:latin typeface="GOPAK F+ Gulliver"/>
            </a:endParaRPr>
          </a:p>
          <a:p>
            <a:pPr algn="just"/>
            <a:r>
              <a:rPr lang="en-US" sz="1800" b="0" i="0" u="none" strike="noStrike" baseline="0" dirty="0">
                <a:solidFill>
                  <a:srgbClr val="000000"/>
                </a:solidFill>
                <a:latin typeface="GOPAK F+ Gulliver"/>
              </a:rPr>
              <a:t>       Segmentation of histological primitives such as cells, glands, nu- </a:t>
            </a:r>
            <a:r>
              <a:rPr lang="en-US" sz="1800" b="0" i="0" u="none" strike="noStrike" baseline="0" dirty="0" err="1">
                <a:solidFill>
                  <a:srgbClr val="000000"/>
                </a:solidFill>
                <a:latin typeface="GOPAK F+ Gulliver"/>
              </a:rPr>
              <a:t>clei</a:t>
            </a:r>
            <a:r>
              <a:rPr lang="en-US" sz="1800" b="0" i="0" u="none" strike="noStrike" baseline="0" dirty="0">
                <a:solidFill>
                  <a:srgbClr val="000000"/>
                </a:solidFill>
                <a:latin typeface="GOPAK F+ Gulliver"/>
              </a:rPr>
              <a:t> and other tissue components is an essential pre-requisite for obtaining reliable morphological measurements to assess the ma- </a:t>
            </a:r>
            <a:r>
              <a:rPr lang="en-US" sz="1800" b="0" i="0" u="none" strike="noStrike" baseline="0" dirty="0" err="1">
                <a:solidFill>
                  <a:srgbClr val="000000"/>
                </a:solidFill>
                <a:latin typeface="GOPAK F+ Gulliver"/>
              </a:rPr>
              <a:t>lignancy</a:t>
            </a:r>
            <a:r>
              <a:rPr lang="en-US" sz="1800" b="0" i="0" u="none" strike="noStrike" baseline="0" dirty="0">
                <a:solidFill>
                  <a:srgbClr val="000000"/>
                </a:solidFill>
                <a:latin typeface="GOPAK F+ Gulliver"/>
              </a:rPr>
              <a:t> of several carcinomas </a:t>
            </a:r>
            <a:endParaRPr lang="en-US" sz="1800" dirty="0">
              <a:solidFill>
                <a:srgbClr val="000000"/>
              </a:solidFill>
              <a:latin typeface="GOPAK F+ Gulliver"/>
            </a:endParaRPr>
          </a:p>
          <a:p>
            <a:pPr algn="just"/>
            <a:r>
              <a:rPr lang="en-US" sz="1800" b="0" i="0" u="none" strike="noStrike" baseline="0" dirty="0">
                <a:solidFill>
                  <a:srgbClr val="000000"/>
                </a:solidFill>
                <a:latin typeface="GOPAK F+ Gulliver"/>
              </a:rPr>
              <a:t>      In order to determine an optimal model suitable for a given task, FCN with </a:t>
            </a:r>
            <a:r>
              <a:rPr lang="en-US" sz="1800" b="0" i="0" u="none" strike="noStrike" baseline="0" dirty="0" err="1">
                <a:solidFill>
                  <a:srgbClr val="000000"/>
                </a:solidFill>
                <a:latin typeface="GOPAK F+ Gulliver"/>
              </a:rPr>
              <a:t>UNet</a:t>
            </a:r>
            <a:r>
              <a:rPr lang="en-US" sz="1800" b="0" i="0" u="none" strike="noStrike" baseline="0" dirty="0">
                <a:solidFill>
                  <a:srgbClr val="000000"/>
                </a:solidFill>
                <a:latin typeface="GOPAK F+ Gulliver"/>
              </a:rPr>
              <a:t> architecture and found that better generalization ability and robustness was achieved us- </a:t>
            </a:r>
            <a:r>
              <a:rPr lang="en-US" sz="1800" b="0" i="0" u="none" strike="noStrike" baseline="0" dirty="0" err="1">
                <a:solidFill>
                  <a:srgbClr val="000000"/>
                </a:solidFill>
                <a:latin typeface="GOPAK F+ Gulliver"/>
              </a:rPr>
              <a:t>ing</a:t>
            </a:r>
            <a:r>
              <a:rPr lang="en-US" sz="1800" b="0" i="0" u="none" strike="noStrike" baseline="0" dirty="0">
                <a:solidFill>
                  <a:srgbClr val="000000"/>
                </a:solidFill>
                <a:latin typeface="GOPAK F+ Gulliver"/>
              </a:rPr>
              <a:t> a </a:t>
            </a:r>
            <a:r>
              <a:rPr lang="en-US" sz="1800" b="0" i="0" u="none" strike="noStrike" baseline="0" dirty="0" err="1">
                <a:solidFill>
                  <a:srgbClr val="000000"/>
                </a:solidFill>
                <a:latin typeface="GOPAK F+ Gulliver"/>
              </a:rPr>
              <a:t>UNet</a:t>
            </a:r>
            <a:r>
              <a:rPr lang="en-US" sz="1800" b="0" i="0" u="none" strike="noStrike" baseline="0" dirty="0">
                <a:solidFill>
                  <a:srgbClr val="000000"/>
                </a:solidFill>
                <a:latin typeface="GOPAK F+ Gulliver"/>
              </a:rPr>
              <a:t> model. </a:t>
            </a:r>
            <a:r>
              <a:rPr lang="en-US" sz="1800" dirty="0">
                <a:solidFill>
                  <a:srgbClr val="000000"/>
                </a:solidFill>
                <a:latin typeface="GOPAK F+ Gulliver"/>
              </a:rPr>
              <a:t>    </a:t>
            </a:r>
          </a:p>
          <a:p>
            <a:pPr algn="just"/>
            <a:r>
              <a:rPr lang="en-US" sz="1800" b="0" i="0" u="none" strike="noStrike" baseline="0" dirty="0">
                <a:solidFill>
                  <a:srgbClr val="000000"/>
                </a:solidFill>
                <a:latin typeface="GOPAK F+ Gulliver"/>
              </a:rPr>
              <a:t>      A few methods attempted to address this issue by leveraging the representation power of FCN with multi-scale feature learning strategies; to effectively delineate varying size objects in </a:t>
            </a:r>
            <a:r>
              <a:rPr lang="en-US" sz="1800" b="0" i="0" u="none" strike="noStrike" baseline="0" dirty="0" err="1">
                <a:solidFill>
                  <a:srgbClr val="000000"/>
                </a:solidFill>
                <a:latin typeface="GOPAK F+ Gulliver"/>
              </a:rPr>
              <a:t>histol</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ogy</a:t>
            </a:r>
            <a:r>
              <a:rPr lang="en-US" sz="1800" b="0" i="0" u="none" strike="noStrike" baseline="0" dirty="0">
                <a:solidFill>
                  <a:srgbClr val="000000"/>
                </a:solidFill>
                <a:latin typeface="GOPAK F+ Gulliver"/>
              </a:rPr>
              <a:t> images. </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Some authors have proposed variants of FCN to enhance seg- mentation - in particular at glandular boundaries, by compensating for the loss occurring in max-pooling layers of FCNs. </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In com- </a:t>
            </a:r>
            <a:r>
              <a:rPr lang="en-US" sz="1800" b="0" i="0" u="none" strike="noStrike" baseline="0" dirty="0" err="1">
                <a:solidFill>
                  <a:srgbClr val="000000"/>
                </a:solidFill>
                <a:latin typeface="GOPAK F+ Gulliver"/>
              </a:rPr>
              <a:t>puter</a:t>
            </a:r>
            <a:r>
              <a:rPr lang="en-US" sz="1800" b="0" i="0" u="none" strike="noStrike" baseline="0" dirty="0">
                <a:solidFill>
                  <a:srgbClr val="000000"/>
                </a:solidFill>
                <a:latin typeface="GOPAK F+ Gulliver"/>
              </a:rPr>
              <a:t> vision, such problems can be formulated as an </a:t>
            </a:r>
            <a:r>
              <a:rPr lang="en-US" sz="1800" b="0" i="1" u="none" strike="noStrike" baseline="0" dirty="0">
                <a:solidFill>
                  <a:srgbClr val="000000"/>
                </a:solidFill>
                <a:latin typeface="GPAGP G+ Gulliver"/>
              </a:rPr>
              <a:t>“instance- aware semantic </a:t>
            </a:r>
            <a:r>
              <a:rPr lang="en-US" sz="1800" b="0" i="1" u="none" strike="noStrike" baseline="0" dirty="0" err="1">
                <a:solidFill>
                  <a:srgbClr val="000000"/>
                </a:solidFill>
                <a:latin typeface="GPAGP G+ Gulliver"/>
              </a:rPr>
              <a:t>segmentation”</a:t>
            </a:r>
            <a:r>
              <a:rPr lang="en-US" sz="1800" b="0" i="0" u="none" strike="noStrike" baseline="0" dirty="0" err="1">
                <a:solidFill>
                  <a:srgbClr val="000000"/>
                </a:solidFill>
                <a:latin typeface="GOPAK F+ Gulliver"/>
              </a:rPr>
              <a:t>task</a:t>
            </a:r>
            <a:r>
              <a:rPr lang="en-US" sz="1800" b="0" i="0" u="none" strike="noStrike" baseline="0" dirty="0">
                <a:solidFill>
                  <a:srgbClr val="000000"/>
                </a:solidFill>
                <a:latin typeface="GOPAK F+ Gulliver"/>
              </a:rPr>
              <a:t> </a:t>
            </a:r>
          </a:p>
          <a:p>
            <a:pPr algn="just"/>
            <a:r>
              <a:rPr lang="en-US" sz="1800" dirty="0">
                <a:solidFill>
                  <a:srgbClr val="000000"/>
                </a:solidFill>
                <a:latin typeface="GOPAK F+ Gulliver"/>
              </a:rPr>
              <a:t>    </a:t>
            </a:r>
            <a:endParaRPr lang="en-US" sz="1800" i="1" dirty="0">
              <a:solidFill>
                <a:srgbClr val="000000"/>
              </a:solidFill>
              <a:latin typeface="GPAGP G+ Gulliver"/>
            </a:endParaRPr>
          </a:p>
          <a:p>
            <a:pPr algn="just"/>
            <a:endParaRPr lang="en-US" sz="2000" dirty="0"/>
          </a:p>
        </p:txBody>
      </p:sp>
    </p:spTree>
    <p:extLst>
      <p:ext uri="{BB962C8B-B14F-4D97-AF65-F5344CB8AC3E}">
        <p14:creationId xmlns:p14="http://schemas.microsoft.com/office/powerpoint/2010/main" val="19058134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5. Methodological approaches:</a:t>
            </a:r>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54</a:t>
            </a:fld>
            <a:endParaRPr lang="en-US" altLang="zh-CN"/>
          </a:p>
        </p:txBody>
      </p:sp>
      <p:sp>
        <p:nvSpPr>
          <p:cNvPr id="7" name="文本框 6">
            <a:extLst>
              <a:ext uri="{FF2B5EF4-FFF2-40B4-BE49-F238E27FC236}">
                <a16:creationId xmlns:a16="http://schemas.microsoft.com/office/drawing/2014/main" id="{788D71A7-1D07-47B6-AE34-5A0F492DFCC8}"/>
              </a:ext>
            </a:extLst>
          </p:cNvPr>
          <p:cNvSpPr txBox="1"/>
          <p:nvPr/>
        </p:nvSpPr>
        <p:spPr>
          <a:xfrm>
            <a:off x="1322388" y="1772816"/>
            <a:ext cx="7699374" cy="2616101"/>
          </a:xfrm>
          <a:prstGeom prst="rect">
            <a:avLst/>
          </a:prstGeom>
          <a:noFill/>
        </p:spPr>
        <p:txBody>
          <a:bodyPr wrap="square">
            <a:spAutoFit/>
          </a:bodyPr>
          <a:lstStyle/>
          <a:p>
            <a:pPr algn="just"/>
            <a:r>
              <a:rPr lang="en-US" sz="1800" i="1" dirty="0">
                <a:solidFill>
                  <a:srgbClr val="000000"/>
                </a:solidFill>
                <a:latin typeface="GPAGP G+ Gulliver"/>
              </a:rPr>
              <a:t>       </a:t>
            </a:r>
            <a:r>
              <a:rPr lang="en-US" sz="1800" b="0" i="0" u="none" strike="noStrike" baseline="0" dirty="0">
                <a:solidFill>
                  <a:srgbClr val="000000"/>
                </a:solidFill>
                <a:latin typeface="GOPAK F+ Gulliver"/>
              </a:rPr>
              <a:t>Such mechanisms are in- </a:t>
            </a:r>
            <a:r>
              <a:rPr lang="en-US" sz="1800" b="0" i="0" u="none" strike="noStrike" baseline="0" dirty="0" err="1">
                <a:solidFill>
                  <a:srgbClr val="000000"/>
                </a:solidFill>
                <a:latin typeface="GOPAK F+ Gulliver"/>
              </a:rPr>
              <a:t>tegrated</a:t>
            </a:r>
            <a:r>
              <a:rPr lang="en-US" sz="1800" b="0" i="0" u="none" strike="noStrike" baseline="0" dirty="0">
                <a:solidFill>
                  <a:srgbClr val="000000"/>
                </a:solidFill>
                <a:latin typeface="GOPAK F+ Gulliver"/>
              </a:rPr>
              <a:t> into the FCN model by designing multi-magnification net- works</a:t>
            </a:r>
            <a:r>
              <a:rPr lang="zh-CN" altLang="en-US" sz="1800" b="0" i="0" u="none" strike="noStrike" baseline="0" dirty="0">
                <a:solidFill>
                  <a:srgbClr val="000000"/>
                </a:solidFill>
                <a:latin typeface="GOPAK F+ Gulliver"/>
              </a:rPr>
              <a:t>， </a:t>
            </a:r>
            <a:r>
              <a:rPr lang="en-US" sz="1800" b="0" i="0" u="none" strike="noStrike" baseline="0" dirty="0">
                <a:solidFill>
                  <a:srgbClr val="000000"/>
                </a:solidFill>
                <a:latin typeface="GOPAK F+ Gulliver"/>
              </a:rPr>
              <a:t>each trained on </a:t>
            </a:r>
            <a:r>
              <a:rPr lang="en-US" sz="1800" b="0" i="0" u="none" strike="noStrike" baseline="0" dirty="0" err="1">
                <a:solidFill>
                  <a:srgbClr val="000000"/>
                </a:solidFill>
                <a:latin typeface="GOPAK F+ Gulliver"/>
              </a:rPr>
              <a:t>dif</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ferent</a:t>
            </a:r>
            <a:r>
              <a:rPr lang="en-US" sz="1800" b="0" i="0" u="none" strike="noStrike" baseline="0" dirty="0">
                <a:solidFill>
                  <a:srgbClr val="000000"/>
                </a:solidFill>
                <a:latin typeface="GOPAK F+ Gulliver"/>
              </a:rPr>
              <a:t> field-of-view image patches to obtain a better discriminative feature representation compared to a single-magnification model. </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Therefore, some authors have proposed a variant of FCN which con- sists of a dense scanning mechanism, that shares computations in overlapping regions during image scanning </a:t>
            </a:r>
            <a:endParaRPr lang="en-US" sz="1800" b="0" i="1" u="none" strike="noStrike" baseline="0" dirty="0">
              <a:solidFill>
                <a:srgbClr val="000000"/>
              </a:solidFill>
              <a:latin typeface="GPAGP G+ Gulliver"/>
            </a:endParaRPr>
          </a:p>
          <a:p>
            <a:pPr algn="just"/>
            <a:endParaRPr lang="en-US" sz="1800" i="1" dirty="0">
              <a:solidFill>
                <a:srgbClr val="000000"/>
              </a:solidFill>
              <a:latin typeface="GPAGP G+ Gulliver"/>
            </a:endParaRPr>
          </a:p>
          <a:p>
            <a:pPr algn="just"/>
            <a:endParaRPr lang="en-US" sz="2000" dirty="0"/>
          </a:p>
        </p:txBody>
      </p:sp>
    </p:spTree>
    <p:extLst>
      <p:ext uri="{BB962C8B-B14F-4D97-AF65-F5344CB8AC3E}">
        <p14:creationId xmlns:p14="http://schemas.microsoft.com/office/powerpoint/2010/main" val="8642829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5. Methodological approaches:</a:t>
            </a:r>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55</a:t>
            </a:fld>
            <a:endParaRPr lang="en-US" altLang="zh-CN"/>
          </a:p>
        </p:txBody>
      </p:sp>
      <p:sp>
        <p:nvSpPr>
          <p:cNvPr id="7" name="文本框 6">
            <a:extLst>
              <a:ext uri="{FF2B5EF4-FFF2-40B4-BE49-F238E27FC236}">
                <a16:creationId xmlns:a16="http://schemas.microsoft.com/office/drawing/2014/main" id="{788D71A7-1D07-47B6-AE34-5A0F492DFCC8}"/>
              </a:ext>
            </a:extLst>
          </p:cNvPr>
          <p:cNvSpPr txBox="1"/>
          <p:nvPr/>
        </p:nvSpPr>
        <p:spPr>
          <a:xfrm>
            <a:off x="1322388" y="1772816"/>
            <a:ext cx="7699374" cy="5139869"/>
          </a:xfrm>
          <a:prstGeom prst="rect">
            <a:avLst/>
          </a:prstGeom>
          <a:noFill/>
        </p:spPr>
        <p:txBody>
          <a:bodyPr wrap="square">
            <a:spAutoFit/>
          </a:bodyPr>
          <a:lstStyle/>
          <a:p>
            <a:pPr algn="just"/>
            <a:r>
              <a:rPr lang="en-US" sz="2000" i="1" dirty="0">
                <a:solidFill>
                  <a:srgbClr val="000000"/>
                </a:solidFill>
                <a:latin typeface="GPAGP G+ Gulliver"/>
              </a:rPr>
              <a:t>5</a:t>
            </a:r>
            <a:r>
              <a:rPr lang="en-US" sz="2000" b="0" i="1" u="none" strike="noStrike" baseline="0" dirty="0">
                <a:solidFill>
                  <a:srgbClr val="000000"/>
                </a:solidFill>
                <a:latin typeface="GPAGP G+ Gulliver"/>
              </a:rPr>
              <a:t>.2. </a:t>
            </a:r>
            <a:r>
              <a:rPr lang="en-US" sz="1800" b="0" i="1" u="none" strike="noStrike" baseline="0" dirty="0">
                <a:solidFill>
                  <a:srgbClr val="000000"/>
                </a:solidFill>
                <a:latin typeface="GPAGP G+ Gulliver"/>
              </a:rPr>
              <a:t>Weakly supervised learning </a:t>
            </a:r>
            <a:r>
              <a:rPr lang="en-US" sz="2000" b="0" i="1" u="none" strike="noStrike" baseline="0" dirty="0">
                <a:solidFill>
                  <a:srgbClr val="000000"/>
                </a:solidFill>
                <a:latin typeface="GPAGP G+ Gulliver"/>
              </a:rPr>
              <a:t> </a:t>
            </a:r>
          </a:p>
          <a:p>
            <a:pPr algn="just"/>
            <a:r>
              <a:rPr lang="en-US" sz="1800" b="0" i="0" u="none" strike="noStrike" baseline="0" dirty="0">
                <a:solidFill>
                  <a:srgbClr val="000000"/>
                </a:solidFill>
                <a:latin typeface="GOPAK F+ Gulliver"/>
              </a:rPr>
              <a:t>      The idea of weakly supervised learning (WSL) is to exploit coarse-grained (image-level) annotations to automatically infer fine-grained (pixel/patch-level) information </a:t>
            </a:r>
          </a:p>
          <a:p>
            <a:r>
              <a:rPr lang="en-US" sz="1800" dirty="0">
                <a:solidFill>
                  <a:srgbClr val="000000"/>
                </a:solidFill>
                <a:latin typeface="GOPAK F+ Gulliver"/>
              </a:rPr>
              <a:t>     </a:t>
            </a:r>
            <a:r>
              <a:rPr lang="en-US" sz="1800" b="0" i="0" u="none" strike="noStrike" baseline="0" dirty="0">
                <a:solidFill>
                  <a:srgbClr val="000000"/>
                </a:solidFill>
                <a:latin typeface="GOPAK F+ Gulliver"/>
              </a:rPr>
              <a:t>In this survey, we explore one particular form of WSL, namely </a:t>
            </a:r>
            <a:r>
              <a:rPr lang="en-US" sz="1800" b="0" i="1" u="none" strike="noStrike" baseline="0" dirty="0">
                <a:solidFill>
                  <a:srgbClr val="000000"/>
                </a:solidFill>
                <a:latin typeface="GPAGP G+ Gulliver"/>
              </a:rPr>
              <a:t>multiple-instance learning </a:t>
            </a:r>
            <a:r>
              <a:rPr lang="en-US" sz="1800" b="0" i="0" u="none" strike="noStrike" baseline="0" dirty="0">
                <a:solidFill>
                  <a:srgbClr val="000000"/>
                </a:solidFill>
                <a:latin typeface="GOPAK F+ Gulliver"/>
              </a:rPr>
              <a:t>(MIL), which aims to train a model using </a:t>
            </a:r>
          </a:p>
          <a:p>
            <a:r>
              <a:rPr lang="en-US" sz="1800" b="0" i="0" u="none" strike="noStrike" baseline="0" dirty="0">
                <a:solidFill>
                  <a:srgbClr val="000000"/>
                </a:solidFill>
                <a:latin typeface="GOPAK F+ Gulliver"/>
              </a:rPr>
              <a:t>a set of weakly labeled data </a:t>
            </a:r>
          </a:p>
          <a:p>
            <a:r>
              <a:rPr lang="en-US" sz="1800" dirty="0">
                <a:solidFill>
                  <a:srgbClr val="000000"/>
                </a:solidFill>
                <a:latin typeface="GOPAK F+ Gulliver"/>
              </a:rPr>
              <a:t>    </a:t>
            </a:r>
            <a:r>
              <a:rPr lang="en-US" sz="1800" b="0" i="0" u="none" strike="noStrike" baseline="0" dirty="0">
                <a:solidFill>
                  <a:srgbClr val="000000"/>
                </a:solidFill>
                <a:latin typeface="GOPAK F+ Gulliver"/>
              </a:rPr>
              <a:t>several papers on global detection based MIL method rely on alternative instance-level ag- </a:t>
            </a:r>
            <a:r>
              <a:rPr lang="en-US" sz="1800" b="0" i="0" u="none" strike="noStrike" baseline="0" dirty="0" err="1">
                <a:solidFill>
                  <a:srgbClr val="000000"/>
                </a:solidFill>
                <a:latin typeface="GOPAK F+ Gulliver"/>
              </a:rPr>
              <a:t>gregation</a:t>
            </a:r>
            <a:r>
              <a:rPr lang="en-US" sz="1800" b="0" i="0" u="none" strike="noStrike" baseline="0" dirty="0">
                <a:solidFill>
                  <a:srgbClr val="000000"/>
                </a:solidFill>
                <a:latin typeface="GOPAK F+ Gulliver"/>
              </a:rPr>
              <a:t> strategies to obtain reliable bag-level predictions suitable for a given histology task. </a:t>
            </a:r>
          </a:p>
          <a:p>
            <a:r>
              <a:rPr lang="en-US" sz="1800" dirty="0">
                <a:solidFill>
                  <a:srgbClr val="000000"/>
                </a:solidFill>
                <a:latin typeface="GOPAK F+ Gulliver"/>
              </a:rPr>
              <a:t>    </a:t>
            </a:r>
            <a:r>
              <a:rPr lang="en-US" sz="1800" b="0" i="0" u="none" strike="noStrike" baseline="0" dirty="0">
                <a:solidFill>
                  <a:srgbClr val="000000"/>
                </a:solidFill>
                <a:latin typeface="GOPAK F+ Gulliver"/>
              </a:rPr>
              <a:t>To tackle this issue, </a:t>
            </a:r>
            <a:r>
              <a:rPr lang="en-US" sz="1800" b="0" i="0" u="none" strike="noStrike" baseline="0" dirty="0" err="1">
                <a:solidFill>
                  <a:srgbClr val="000000"/>
                </a:solidFill>
                <a:latin typeface="GOPAK F+ Gulliver"/>
              </a:rPr>
              <a:t>addi</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tional</a:t>
            </a:r>
            <a:r>
              <a:rPr lang="en-US" sz="1800" b="0" i="0" u="none" strike="noStrike" baseline="0" dirty="0">
                <a:solidFill>
                  <a:srgbClr val="000000"/>
                </a:solidFill>
                <a:latin typeface="GOPAK F+ Gulliver"/>
              </a:rPr>
              <a:t> weak constraints have been incorporated into FCN models to improve segmentation accuracy </a:t>
            </a:r>
          </a:p>
          <a:p>
            <a:r>
              <a:rPr lang="en-US" sz="1800" dirty="0">
                <a:solidFill>
                  <a:srgbClr val="000000"/>
                </a:solidFill>
                <a:latin typeface="GOPAK F+ Gulliver"/>
              </a:rPr>
              <a:t>    </a:t>
            </a:r>
            <a:r>
              <a:rPr lang="en-US" sz="1800" b="0" i="0" u="none" strike="noStrike" baseline="0" dirty="0">
                <a:solidFill>
                  <a:srgbClr val="000000"/>
                </a:solidFill>
                <a:latin typeface="GOPAK F+ Gulliver"/>
              </a:rPr>
              <a:t>Arguably, the most popular and clinically relevant MIL approach in histopathology is the global and local detection paradigm </a:t>
            </a:r>
            <a:endParaRPr lang="en-US" sz="1800" dirty="0">
              <a:solidFill>
                <a:srgbClr val="000000"/>
              </a:solidFill>
              <a:latin typeface="GOPAK F+ Gulliver"/>
            </a:endParaRPr>
          </a:p>
          <a:p>
            <a:pPr algn="just"/>
            <a:r>
              <a:rPr lang="en-US" sz="2000" dirty="0"/>
              <a:t>   </a:t>
            </a:r>
            <a:r>
              <a:rPr lang="en-US" sz="1800" b="0" i="0" u="none" strike="noStrike" baseline="0" dirty="0">
                <a:solidFill>
                  <a:srgbClr val="000000"/>
                </a:solidFill>
                <a:latin typeface="GOPAK F+ Gulliver"/>
              </a:rPr>
              <a:t>There is a some disagreement among MIL methods regarding the accuracy of instance-level predictions, when trained with only bag-level labels </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Not all methods identified as weakly supervised in the lit- </a:t>
            </a:r>
            <a:r>
              <a:rPr lang="en-US" sz="1800" b="0" i="0" u="none" strike="noStrike" baseline="0" dirty="0" err="1">
                <a:solidFill>
                  <a:srgbClr val="000000"/>
                </a:solidFill>
                <a:latin typeface="GOPAK F+ Gulliver"/>
              </a:rPr>
              <a:t>erature</a:t>
            </a:r>
            <a:r>
              <a:rPr lang="en-US" sz="1800" b="0" i="0" u="none" strike="noStrike" baseline="0" dirty="0">
                <a:solidFill>
                  <a:srgbClr val="000000"/>
                </a:solidFill>
                <a:latin typeface="GOPAK F+ Gulliver"/>
              </a:rPr>
              <a:t> necessarily fall under the MIL category </a:t>
            </a:r>
            <a:endParaRPr lang="en-US" sz="2000" dirty="0"/>
          </a:p>
        </p:txBody>
      </p:sp>
    </p:spTree>
    <p:extLst>
      <p:ext uri="{BB962C8B-B14F-4D97-AF65-F5344CB8AC3E}">
        <p14:creationId xmlns:p14="http://schemas.microsoft.com/office/powerpoint/2010/main" val="38509201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5. Methodological approaches:</a:t>
            </a:r>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56</a:t>
            </a:fld>
            <a:endParaRPr lang="en-US" altLang="zh-CN"/>
          </a:p>
        </p:txBody>
      </p:sp>
      <p:sp>
        <p:nvSpPr>
          <p:cNvPr id="7" name="文本框 6">
            <a:extLst>
              <a:ext uri="{FF2B5EF4-FFF2-40B4-BE49-F238E27FC236}">
                <a16:creationId xmlns:a16="http://schemas.microsoft.com/office/drawing/2014/main" id="{788D71A7-1D07-47B6-AE34-5A0F492DFCC8}"/>
              </a:ext>
            </a:extLst>
          </p:cNvPr>
          <p:cNvSpPr txBox="1"/>
          <p:nvPr/>
        </p:nvSpPr>
        <p:spPr>
          <a:xfrm>
            <a:off x="1322388" y="1772816"/>
            <a:ext cx="7699374" cy="2893100"/>
          </a:xfrm>
          <a:prstGeom prst="rect">
            <a:avLst/>
          </a:prstGeom>
          <a:noFill/>
        </p:spPr>
        <p:txBody>
          <a:bodyPr wrap="square">
            <a:spAutoFit/>
          </a:bodyPr>
          <a:lstStyle/>
          <a:p>
            <a:pPr algn="just"/>
            <a:r>
              <a:rPr lang="en-US" sz="2000" i="1" dirty="0">
                <a:solidFill>
                  <a:srgbClr val="000000"/>
                </a:solidFill>
                <a:latin typeface="GPAGP G+ Gulliver"/>
              </a:rPr>
              <a:t>5</a:t>
            </a:r>
            <a:r>
              <a:rPr lang="en-US" sz="2000" b="0" i="1" u="none" strike="noStrike" baseline="0" dirty="0">
                <a:solidFill>
                  <a:srgbClr val="000000"/>
                </a:solidFill>
                <a:latin typeface="GPAGP G+ Gulliver"/>
              </a:rPr>
              <a:t>.3. </a:t>
            </a:r>
            <a:r>
              <a:rPr lang="en-US" sz="1800" b="0" i="1" u="none" strike="noStrike" baseline="0" dirty="0">
                <a:solidFill>
                  <a:srgbClr val="000000"/>
                </a:solidFill>
                <a:latin typeface="GPAGP G+ Gulliver"/>
              </a:rPr>
              <a:t>Unsupervised learning </a:t>
            </a:r>
            <a:endParaRPr lang="en-US" sz="2000" b="0" i="1" u="none" strike="noStrike" baseline="0" dirty="0">
              <a:solidFill>
                <a:srgbClr val="000000"/>
              </a:solidFill>
              <a:latin typeface="GPAGP G+ Gulliver"/>
            </a:endParaRPr>
          </a:p>
          <a:p>
            <a:pPr algn="just"/>
            <a:r>
              <a:rPr lang="en-US" sz="1800" b="0" i="0" u="none" strike="noStrike" baseline="0" dirty="0">
                <a:solidFill>
                  <a:srgbClr val="000000"/>
                </a:solidFill>
                <a:latin typeface="GOPAK F+ Gulliver"/>
              </a:rPr>
              <a:t>      Most unsupervised approaches aim to maximize the probability distribution of the data, subject to some constraints, in order to limit the solution space and to achieve a desired grouping/clustering for the target task </a:t>
            </a:r>
          </a:p>
          <a:p>
            <a:pPr algn="just"/>
            <a:r>
              <a:rPr lang="en-US" sz="1800" b="0" i="0" u="none" strike="noStrike" baseline="0" dirty="0">
                <a:solidFill>
                  <a:srgbClr val="000000"/>
                </a:solidFill>
                <a:latin typeface="GOPAK F+ Gulliver"/>
              </a:rPr>
              <a:t>     Finally, we examine unsupervised transfer learning approaches, where instead of directly applying learned features on a target task, learned mapping functions are used as an initialization for target tasks, possibly with very few labeled training images. </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Unsupervised learning methods are desirable as they allow models to be trained with little or no labeled data</a:t>
            </a:r>
            <a:endParaRPr lang="en-US" sz="2000" dirty="0"/>
          </a:p>
        </p:txBody>
      </p:sp>
    </p:spTree>
    <p:extLst>
      <p:ext uri="{BB962C8B-B14F-4D97-AF65-F5344CB8AC3E}">
        <p14:creationId xmlns:p14="http://schemas.microsoft.com/office/powerpoint/2010/main" val="4274822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5. Methodological approaches:</a:t>
            </a:r>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57</a:t>
            </a:fld>
            <a:endParaRPr lang="en-US" altLang="zh-CN"/>
          </a:p>
        </p:txBody>
      </p:sp>
      <p:sp>
        <p:nvSpPr>
          <p:cNvPr id="7" name="文本框 6">
            <a:extLst>
              <a:ext uri="{FF2B5EF4-FFF2-40B4-BE49-F238E27FC236}">
                <a16:creationId xmlns:a16="http://schemas.microsoft.com/office/drawing/2014/main" id="{788D71A7-1D07-47B6-AE34-5A0F492DFCC8}"/>
              </a:ext>
            </a:extLst>
          </p:cNvPr>
          <p:cNvSpPr txBox="1"/>
          <p:nvPr/>
        </p:nvSpPr>
        <p:spPr>
          <a:xfrm>
            <a:off x="1322388" y="1772816"/>
            <a:ext cx="7699374" cy="3477875"/>
          </a:xfrm>
          <a:prstGeom prst="rect">
            <a:avLst/>
          </a:prstGeom>
          <a:noFill/>
        </p:spPr>
        <p:txBody>
          <a:bodyPr wrap="square">
            <a:spAutoFit/>
          </a:bodyPr>
          <a:lstStyle/>
          <a:p>
            <a:pPr algn="just"/>
            <a:r>
              <a:rPr lang="en-US" sz="2000" i="1" dirty="0">
                <a:solidFill>
                  <a:srgbClr val="000000"/>
                </a:solidFill>
                <a:latin typeface="GPAGP G+ Gulliver"/>
              </a:rPr>
              <a:t>5</a:t>
            </a:r>
            <a:r>
              <a:rPr lang="en-US" sz="2000" b="0" i="1" u="none" strike="noStrike" baseline="0" dirty="0">
                <a:solidFill>
                  <a:srgbClr val="000000"/>
                </a:solidFill>
                <a:latin typeface="GPAGP G+ Gulliver"/>
              </a:rPr>
              <a:t>.3. </a:t>
            </a:r>
            <a:r>
              <a:rPr lang="en-US" sz="1800" b="0" i="1" u="none" strike="noStrike" baseline="0" dirty="0">
                <a:solidFill>
                  <a:srgbClr val="000000"/>
                </a:solidFill>
                <a:latin typeface="GPAGP G+ Gulliver"/>
              </a:rPr>
              <a:t>Transfer learning </a:t>
            </a:r>
            <a:endParaRPr lang="en-US" sz="2000" b="0" i="1" u="none" strike="noStrike" baseline="0" dirty="0">
              <a:solidFill>
                <a:srgbClr val="000000"/>
              </a:solidFill>
              <a:latin typeface="GPAGP G+ Gulliver"/>
            </a:endParaRPr>
          </a:p>
          <a:p>
            <a:pPr algn="just"/>
            <a:r>
              <a:rPr lang="en-US" sz="1800" b="0" i="0" u="none" strike="noStrike" baseline="0" dirty="0">
                <a:solidFill>
                  <a:srgbClr val="000000"/>
                </a:solidFill>
                <a:latin typeface="GOPAK F+ Gulliver"/>
              </a:rPr>
              <a:t>     The most popular and widely adopted technique in digital pathology is the use of </a:t>
            </a:r>
            <a:r>
              <a:rPr lang="en-US" sz="1800" b="0" i="1" u="none" strike="noStrike" baseline="0" dirty="0">
                <a:solidFill>
                  <a:srgbClr val="000000"/>
                </a:solidFill>
                <a:latin typeface="GPAGP G+ Gulliver"/>
              </a:rPr>
              <a:t>transfer learning </a:t>
            </a:r>
            <a:r>
              <a:rPr lang="en-US" sz="1800" b="0" i="0" u="none" strike="noStrike" baseline="0" dirty="0">
                <a:solidFill>
                  <a:srgbClr val="000000"/>
                </a:solidFill>
                <a:latin typeface="GOPAK F+ Gulliver"/>
              </a:rPr>
              <a:t>approach </a:t>
            </a:r>
          </a:p>
          <a:p>
            <a:pPr algn="just"/>
            <a:r>
              <a:rPr lang="en-US" sz="1800" b="0" i="0" u="none" strike="noStrike" baseline="0" dirty="0">
                <a:solidFill>
                  <a:srgbClr val="000000"/>
                </a:solidFill>
                <a:latin typeface="GOPAK F+ Gulliver"/>
              </a:rPr>
              <a:t>     In digital pathology, different types of staining are used de- pending on the application </a:t>
            </a:r>
          </a:p>
          <a:p>
            <a:pPr algn="just"/>
            <a:endParaRPr lang="en-US" sz="1800" b="0" i="0" u="none" strike="noStrike" baseline="0" dirty="0">
              <a:solidFill>
                <a:srgbClr val="000000"/>
              </a:solidFill>
              <a:latin typeface="GOPAK F+ Gulliver"/>
            </a:endParaRPr>
          </a:p>
          <a:p>
            <a:pPr algn="just"/>
            <a:r>
              <a:rPr lang="en-US" sz="1800" dirty="0">
                <a:solidFill>
                  <a:srgbClr val="000000"/>
                </a:solidFill>
                <a:latin typeface="GOPAK F+ Gulliver"/>
              </a:rPr>
              <a:t>    5.3.1</a:t>
            </a:r>
            <a:r>
              <a:rPr lang="en-US" sz="1800" b="0" i="1" u="none" strike="noStrike" baseline="0" dirty="0">
                <a:solidFill>
                  <a:srgbClr val="000000"/>
                </a:solidFill>
                <a:latin typeface="GPAGP G+ Gulliver"/>
              </a:rPr>
              <a:t>. Domain adaptation </a:t>
            </a:r>
            <a:endParaRPr lang="en-US" sz="1800" i="1" dirty="0">
              <a:solidFill>
                <a:srgbClr val="000000"/>
              </a:solidFill>
              <a:latin typeface="GPAGP G+ Gulliver"/>
            </a:endParaRPr>
          </a:p>
          <a:p>
            <a:pPr algn="just"/>
            <a:r>
              <a:rPr lang="en-US" sz="1800" b="0" i="0" u="none" strike="noStrike" baseline="0" dirty="0">
                <a:solidFill>
                  <a:srgbClr val="000000"/>
                </a:solidFill>
                <a:latin typeface="GOPAK F+ Gulliver"/>
              </a:rPr>
              <a:t>    Domain adaptation is a sub-field of </a:t>
            </a:r>
            <a:r>
              <a:rPr lang="en-US" sz="1800" b="0" i="1" u="none" strike="noStrike" baseline="0" dirty="0">
                <a:solidFill>
                  <a:srgbClr val="000000"/>
                </a:solidFill>
                <a:latin typeface="GPAGP G+ Gulliver"/>
              </a:rPr>
              <a:t>transfer learning </a:t>
            </a:r>
            <a:r>
              <a:rPr lang="en-US" sz="1800" b="0" i="0" u="none" strike="noStrike" baseline="0" dirty="0">
                <a:solidFill>
                  <a:srgbClr val="000000"/>
                </a:solidFill>
                <a:latin typeface="GOPAK F+ Gulliver"/>
              </a:rPr>
              <a:t>, where a task is learned from one or more source domains with la- </a:t>
            </a:r>
            <a:r>
              <a:rPr lang="en-US" sz="1800" b="0" i="0" u="none" strike="noStrike" baseline="0" dirty="0" err="1">
                <a:solidFill>
                  <a:srgbClr val="000000"/>
                </a:solidFill>
                <a:latin typeface="GOPAK F+ Gulliver"/>
              </a:rPr>
              <a:t>beled</a:t>
            </a:r>
            <a:r>
              <a:rPr lang="en-US" sz="1800" b="0" i="0" u="none" strike="noStrike" baseline="0" dirty="0">
                <a:solidFill>
                  <a:srgbClr val="000000"/>
                </a:solidFill>
                <a:latin typeface="GOPAK F+ Gulliver"/>
              </a:rPr>
              <a:t> data, and the aim is to achieve similar performance on the same task on a target domain with little or no labeled data </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Fake (artificially generated) images are also used in domain adaptation </a:t>
            </a:r>
            <a:endParaRPr lang="en-US" sz="2000" dirty="0"/>
          </a:p>
        </p:txBody>
      </p:sp>
    </p:spTree>
    <p:extLst>
      <p:ext uri="{BB962C8B-B14F-4D97-AF65-F5344CB8AC3E}">
        <p14:creationId xmlns:p14="http://schemas.microsoft.com/office/powerpoint/2010/main" val="634658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5. Methodological approaches:</a:t>
            </a:r>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58</a:t>
            </a:fld>
            <a:endParaRPr lang="en-US" altLang="zh-CN"/>
          </a:p>
        </p:txBody>
      </p:sp>
      <p:sp>
        <p:nvSpPr>
          <p:cNvPr id="7" name="文本框 6">
            <a:extLst>
              <a:ext uri="{FF2B5EF4-FFF2-40B4-BE49-F238E27FC236}">
                <a16:creationId xmlns:a16="http://schemas.microsoft.com/office/drawing/2014/main" id="{788D71A7-1D07-47B6-AE34-5A0F492DFCC8}"/>
              </a:ext>
            </a:extLst>
          </p:cNvPr>
          <p:cNvSpPr txBox="1"/>
          <p:nvPr/>
        </p:nvSpPr>
        <p:spPr>
          <a:xfrm>
            <a:off x="1322388" y="1772816"/>
            <a:ext cx="7699374" cy="2862322"/>
          </a:xfrm>
          <a:prstGeom prst="rect">
            <a:avLst/>
          </a:prstGeom>
          <a:noFill/>
        </p:spPr>
        <p:txBody>
          <a:bodyPr wrap="square">
            <a:spAutoFit/>
          </a:bodyPr>
          <a:lstStyle/>
          <a:p>
            <a:pPr algn="just"/>
            <a:r>
              <a:rPr lang="en-US" sz="1800" dirty="0">
                <a:solidFill>
                  <a:srgbClr val="000000"/>
                </a:solidFill>
                <a:latin typeface="GOPAK F+ Gulliver"/>
              </a:rPr>
              <a:t>   5.3.2</a:t>
            </a:r>
            <a:r>
              <a:rPr lang="en-US" sz="1800" b="0" i="1" u="none" strike="noStrike" baseline="0" dirty="0">
                <a:solidFill>
                  <a:srgbClr val="000000"/>
                </a:solidFill>
                <a:latin typeface="GPAGP G+ Gulliver"/>
              </a:rPr>
              <a:t>. Stain normalization </a:t>
            </a:r>
            <a:endParaRPr lang="en-US" sz="1800" i="1" dirty="0">
              <a:solidFill>
                <a:srgbClr val="000000"/>
              </a:solidFill>
              <a:latin typeface="GPAGP G+ Gulliver"/>
            </a:endParaRPr>
          </a:p>
          <a:p>
            <a:pPr algn="just"/>
            <a:r>
              <a:rPr lang="en-US" sz="1800" b="0" i="0" u="none" strike="noStrike" baseline="0" dirty="0">
                <a:solidFill>
                  <a:srgbClr val="000000"/>
                </a:solidFill>
                <a:latin typeface="GOPAK F+ Gulliver"/>
              </a:rPr>
              <a:t>    Stain normalization, augmentation and stain transfer are pop- </a:t>
            </a:r>
            <a:r>
              <a:rPr lang="en-US" sz="1800" b="0" i="0" u="none" strike="noStrike" baseline="0" dirty="0" err="1">
                <a:solidFill>
                  <a:srgbClr val="000000"/>
                </a:solidFill>
                <a:latin typeface="GOPAK F+ Gulliver"/>
              </a:rPr>
              <a:t>ular</a:t>
            </a:r>
            <a:r>
              <a:rPr lang="en-US" sz="1800" b="0" i="0" u="none" strike="noStrike" baseline="0" dirty="0">
                <a:solidFill>
                  <a:srgbClr val="000000"/>
                </a:solidFill>
                <a:latin typeface="GOPAK F+ Gulliver"/>
              </a:rPr>
              <a:t> image preprocessing techniques to improve generalization of a task by modifying the staining properties of a given image to match another image visually </a:t>
            </a:r>
          </a:p>
          <a:p>
            <a:pPr algn="just"/>
            <a:r>
              <a:rPr lang="en-US" sz="1800" dirty="0">
                <a:solidFill>
                  <a:srgbClr val="000000"/>
                </a:solidFill>
                <a:latin typeface="GOPAK F+ Gulliver"/>
              </a:rPr>
              <a:t>    </a:t>
            </a:r>
            <a:r>
              <a:rPr lang="en-US" sz="1800" b="0" i="0" u="none" strike="noStrike" baseline="0" dirty="0">
                <a:solidFill>
                  <a:srgbClr val="000000"/>
                </a:solidFill>
                <a:latin typeface="GOPAK F+ Gulliver"/>
              </a:rPr>
              <a:t>One may combat staining variation by augmenting the train- </a:t>
            </a:r>
            <a:r>
              <a:rPr lang="en-US" sz="1800" b="0" i="0" u="none" strike="noStrike" baseline="0" dirty="0" err="1">
                <a:solidFill>
                  <a:srgbClr val="000000"/>
                </a:solidFill>
                <a:latin typeface="GOPAK F+ Gulliver"/>
              </a:rPr>
              <a:t>ing</a:t>
            </a:r>
            <a:r>
              <a:rPr lang="en-US" sz="1800" b="0" i="0" u="none" strike="noStrike" baseline="0" dirty="0">
                <a:solidFill>
                  <a:srgbClr val="000000"/>
                </a:solidFill>
                <a:latin typeface="GOPAK F+ Gulliver"/>
              </a:rPr>
              <a:t> data by varying each pixel value per channel within a </a:t>
            </a:r>
            <a:r>
              <a:rPr lang="en-US" sz="1800" b="0" i="0" u="none" strike="noStrike" baseline="0" dirty="0" err="1">
                <a:solidFill>
                  <a:srgbClr val="000000"/>
                </a:solidFill>
                <a:latin typeface="GOPAK F+ Gulliver"/>
              </a:rPr>
              <a:t>prede</a:t>
            </a:r>
            <a:r>
              <a:rPr lang="en-US" sz="1800" b="0" i="0" u="none" strike="noStrike" baseline="0" dirty="0">
                <a:solidFill>
                  <a:srgbClr val="000000"/>
                </a:solidFill>
                <a:latin typeface="GOPAK F+ Gulliver"/>
              </a:rPr>
              <a:t>- fined range on transformed color spaces, such as HSV (hue, </a:t>
            </a:r>
            <a:r>
              <a:rPr lang="en-US" sz="1800" b="0" i="0" u="none" strike="noStrike" baseline="0" dirty="0" err="1">
                <a:solidFill>
                  <a:srgbClr val="000000"/>
                </a:solidFill>
                <a:latin typeface="GOPAK F+ Gulliver"/>
              </a:rPr>
              <a:t>satu</a:t>
            </a:r>
            <a:r>
              <a:rPr lang="en-US" sz="1800" b="0" i="0" u="none" strike="noStrike" baseline="0" dirty="0">
                <a:solidFill>
                  <a:srgbClr val="000000"/>
                </a:solidFill>
                <a:latin typeface="GOPAK F+ Gulliver"/>
              </a:rPr>
              <a:t>- ration and value) or HED (Hematoxylin, Eosin, and </a:t>
            </a:r>
            <a:r>
              <a:rPr lang="en-US" sz="1800" b="0" i="0" u="none" strike="noStrike" baseline="0" dirty="0" err="1">
                <a:solidFill>
                  <a:srgbClr val="000000"/>
                </a:solidFill>
                <a:latin typeface="GOPAK F+ Gulliver"/>
              </a:rPr>
              <a:t>Diaminobenzi</a:t>
            </a:r>
            <a:r>
              <a:rPr lang="en-US" sz="1800" b="0" i="0" u="none" strike="noStrike" baseline="0" dirty="0">
                <a:solidFill>
                  <a:srgbClr val="000000"/>
                </a:solidFill>
                <a:latin typeface="GOPAK F+ Gulliver"/>
              </a:rPr>
              <a:t>- dine) </a:t>
            </a:r>
          </a:p>
          <a:p>
            <a:pPr algn="just"/>
            <a:r>
              <a:rPr lang="en-US" sz="1800" b="0" i="0" u="none" strike="noStrike" baseline="0" dirty="0">
                <a:solidFill>
                  <a:srgbClr val="000000"/>
                </a:solidFill>
                <a:latin typeface="GOPAK F+ Gulliver"/>
              </a:rPr>
              <a:t>   Although stain transfer methods produce aesthetically pleas- </a:t>
            </a:r>
            <a:r>
              <a:rPr lang="en-US" sz="1800" b="0" i="0" u="none" strike="noStrike" baseline="0" dirty="0" err="1">
                <a:solidFill>
                  <a:srgbClr val="000000"/>
                </a:solidFill>
                <a:latin typeface="GOPAK F+ Gulliver"/>
              </a:rPr>
              <a:t>ing</a:t>
            </a:r>
            <a:r>
              <a:rPr lang="en-US" sz="1800" b="0" i="0" u="none" strike="noStrike" baseline="0" dirty="0">
                <a:solidFill>
                  <a:srgbClr val="000000"/>
                </a:solidFill>
                <a:latin typeface="GOPAK F+ Gulliver"/>
              </a:rPr>
              <a:t> results, their use cases are still not entirely clear </a:t>
            </a:r>
            <a:endParaRPr lang="en-US" sz="2000" dirty="0"/>
          </a:p>
        </p:txBody>
      </p:sp>
    </p:spTree>
    <p:extLst>
      <p:ext uri="{BB962C8B-B14F-4D97-AF65-F5344CB8AC3E}">
        <p14:creationId xmlns:p14="http://schemas.microsoft.com/office/powerpoint/2010/main" val="24232973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6. survival models for disease prognosis</a:t>
            </a:r>
          </a:p>
          <a:p>
            <a:pPr marL="0" indent="0">
              <a:buNone/>
            </a:pPr>
            <a:r>
              <a:rPr lang="en-US" sz="1800" b="0" i="0" u="none" strike="noStrike" baseline="0" dirty="0">
                <a:solidFill>
                  <a:srgbClr val="000000"/>
                </a:solidFill>
                <a:latin typeface="GOPAK F+ Gulliver"/>
              </a:rPr>
              <a:t>This section concentrates on methods of training survival mod- </a:t>
            </a:r>
            <a:r>
              <a:rPr lang="en-US" sz="1800" b="0" i="0" u="none" strike="noStrike" baseline="0" dirty="0" err="1">
                <a:solidFill>
                  <a:srgbClr val="000000"/>
                </a:solidFill>
                <a:latin typeface="GOPAK F+ Gulliver"/>
              </a:rPr>
              <a:t>els</a:t>
            </a:r>
            <a:r>
              <a:rPr lang="en-US" sz="1800" b="0" i="0" u="none" strike="noStrike" baseline="0" dirty="0">
                <a:solidFill>
                  <a:srgbClr val="000000"/>
                </a:solidFill>
                <a:latin typeface="GOPAK F+ Gulliver"/>
              </a:rPr>
              <a:t> that can either generate a probability of an event in a certain predefined period of time, or can predict time to an event using re- </a:t>
            </a:r>
            <a:r>
              <a:rPr lang="en-US" sz="1800" b="0" i="0" u="none" strike="noStrike" baseline="0" dirty="0" err="1">
                <a:solidFill>
                  <a:srgbClr val="000000"/>
                </a:solidFill>
                <a:latin typeface="GOPAK F+ Gulliver"/>
              </a:rPr>
              <a:t>gression</a:t>
            </a:r>
            <a:r>
              <a:rPr lang="en-US" sz="1800" b="0" i="0" u="none" strike="noStrike" baseline="0" dirty="0">
                <a:solidFill>
                  <a:srgbClr val="000000"/>
                </a:solidFill>
                <a:latin typeface="GOPAK F+ Gulliver"/>
              </a:rPr>
              <a:t> from a WSI </a:t>
            </a:r>
          </a:p>
          <a:p>
            <a:pPr marL="0" indent="0">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The data used to train survival models is weakly labeled, with only one outcome label per patient </a:t>
            </a:r>
            <a:endParaRPr lang="en-US" sz="1800" dirty="0">
              <a:solidFill>
                <a:srgbClr val="000000"/>
              </a:solidFill>
              <a:latin typeface="GOPAK F+ Gulliver"/>
            </a:endParaRPr>
          </a:p>
          <a:p>
            <a:pPr marL="0" indent="0">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There are many possible ways of aggregating the predictions for individual patches to give a single prediction for a patient </a:t>
            </a:r>
          </a:p>
          <a:p>
            <a:pPr marL="0" indent="0">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End-to-end methods that learn features directly from the im- age data and allow probabilities to be associated with individual patches can be used to uncover new information how morphology is related to outcome </a:t>
            </a: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59</a:t>
            </a:fld>
            <a:endParaRPr lang="en-US" altLang="zh-CN"/>
          </a:p>
        </p:txBody>
      </p:sp>
    </p:spTree>
    <p:extLst>
      <p:ext uri="{BB962C8B-B14F-4D97-AF65-F5344CB8AC3E}">
        <p14:creationId xmlns:p14="http://schemas.microsoft.com/office/powerpoint/2010/main" val="722894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提纲</a:t>
            </a:r>
          </a:p>
        </p:txBody>
      </p:sp>
      <p:sp>
        <p:nvSpPr>
          <p:cNvPr id="3" name="内容占位符 2"/>
          <p:cNvSpPr>
            <a:spLocks noGrp="1"/>
          </p:cNvSpPr>
          <p:nvPr>
            <p:ph idx="1"/>
          </p:nvPr>
        </p:nvSpPr>
        <p:spPr/>
        <p:txBody>
          <a:bodyPr/>
          <a:lstStyle/>
          <a:p>
            <a:r>
              <a:rPr lang="zh-CN" altLang="en-US"/>
              <a:t>如何检索论文与专利？</a:t>
            </a:r>
          </a:p>
          <a:p>
            <a:r>
              <a:rPr lang="zh-CN" altLang="en-US"/>
              <a:t>如何写一篇综述？</a:t>
            </a:r>
          </a:p>
          <a:p>
            <a:pPr lvl="1"/>
            <a:r>
              <a:rPr lang="zh-CN" altLang="en-US" sz="2800"/>
              <a:t>引言</a:t>
            </a:r>
          </a:p>
          <a:p>
            <a:pPr lvl="1"/>
            <a:r>
              <a:rPr lang="zh-CN" altLang="en-US" sz="2800"/>
              <a:t>正文</a:t>
            </a:r>
          </a:p>
          <a:p>
            <a:pPr lvl="1"/>
            <a:r>
              <a:rPr lang="zh-CN" altLang="en-US" sz="2800"/>
              <a:t>图、公式、表</a:t>
            </a:r>
          </a:p>
          <a:p>
            <a:pPr lvl="1"/>
            <a:r>
              <a:rPr lang="zh-CN" altLang="en-US" sz="2800"/>
              <a:t>结论</a:t>
            </a:r>
          </a:p>
          <a:p>
            <a:pPr lvl="1"/>
            <a:r>
              <a:rPr lang="zh-CN" altLang="en-US" sz="2800"/>
              <a:t>参考文献</a:t>
            </a:r>
          </a:p>
          <a:p>
            <a:pPr lvl="1"/>
            <a:endParaRPr lang="zh-CN" altLang="en-US"/>
          </a:p>
          <a:p>
            <a:endParaRPr lang="zh-CN" altLang="en-US"/>
          </a:p>
        </p:txBody>
      </p:sp>
      <p:sp>
        <p:nvSpPr>
          <p:cNvPr id="4" name="灯片编号占位符 3"/>
          <p:cNvSpPr>
            <a:spLocks noGrp="1"/>
          </p:cNvSpPr>
          <p:nvPr>
            <p:ph type="sldNum" sz="quarter" idx="12"/>
          </p:nvPr>
        </p:nvSpPr>
        <p:spPr/>
        <p:txBody>
          <a:bodyPr/>
          <a:lstStyle/>
          <a:p>
            <a:pPr>
              <a:defRPr/>
            </a:pPr>
            <a:fld id="{4C21688C-5B52-4BD3-834B-6160E83B77D2}" type="slidenum">
              <a:rPr lang="en-US" altLang="zh-CN"/>
              <a:t>6</a:t>
            </a:fld>
            <a:endParaRPr lang="en-US" altLang="zh-C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dirty="0"/>
              <a:t>7. Discussion and future trends</a:t>
            </a:r>
          </a:p>
          <a:p>
            <a:pPr marL="0" indent="0">
              <a:buNone/>
            </a:pPr>
            <a:r>
              <a:rPr lang="en-US" sz="1800" i="1" dirty="0">
                <a:solidFill>
                  <a:srgbClr val="000000"/>
                </a:solidFill>
                <a:latin typeface="GPAGP G+ Gulliver"/>
              </a:rPr>
              <a:t>7</a:t>
            </a:r>
            <a:r>
              <a:rPr lang="en-US" sz="1800" b="0" i="1" u="none" strike="noStrike" baseline="0" dirty="0">
                <a:solidFill>
                  <a:srgbClr val="000000"/>
                </a:solidFill>
                <a:latin typeface="GPAGP G+ Gulliver"/>
              </a:rPr>
              <a:t>.1. Effect of deep learning architectures on task performance </a:t>
            </a:r>
          </a:p>
          <a:p>
            <a:pPr marL="0" indent="0" algn="just">
              <a:buNone/>
            </a:pPr>
            <a:r>
              <a:rPr lang="en-US" sz="1800" i="1" dirty="0">
                <a:solidFill>
                  <a:srgbClr val="000000"/>
                </a:solidFill>
                <a:latin typeface="GPAGP G+ Gulliver"/>
              </a:rPr>
              <a:t>     </a:t>
            </a:r>
            <a:r>
              <a:rPr lang="en-US" sz="1800" b="0" i="0" u="none" strike="noStrike" baseline="0" dirty="0">
                <a:solidFill>
                  <a:srgbClr val="000000"/>
                </a:solidFill>
                <a:latin typeface="GOPAK F+ Gulliver"/>
              </a:rPr>
              <a:t>In most applications, standard architectures can be directly employed, and </a:t>
            </a:r>
            <a:r>
              <a:rPr lang="en-US" sz="1800" b="0" i="0" u="none" strike="noStrike" baseline="0" dirty="0" err="1">
                <a:solidFill>
                  <a:srgbClr val="000000"/>
                </a:solidFill>
                <a:latin typeface="GOPAK F+ Gulliver"/>
              </a:rPr>
              <a:t>cus</a:t>
            </a:r>
            <a:r>
              <a:rPr lang="en-US" sz="1800" b="0" i="0" u="none" strike="noStrike" baseline="0" dirty="0">
                <a:solidFill>
                  <a:srgbClr val="000000"/>
                </a:solidFill>
                <a:latin typeface="GOPAK F+ Gulliver"/>
              </a:rPr>
              <a:t>- tom networks should only be used if it is impossible to transform the inputs into a suitable format for the given architecture, or the transformation may cause significant information loss that may </a:t>
            </a:r>
            <a:r>
              <a:rPr lang="en-US" sz="1800" b="0" i="0" u="none" strike="noStrike" baseline="0" dirty="0" err="1">
                <a:solidFill>
                  <a:srgbClr val="000000"/>
                </a:solidFill>
                <a:latin typeface="GOPAK F+ Gulliver"/>
              </a:rPr>
              <a:t>af</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fect</a:t>
            </a:r>
            <a:r>
              <a:rPr lang="en-US" sz="1800" b="0" i="0" u="none" strike="noStrike" baseline="0" dirty="0">
                <a:solidFill>
                  <a:srgbClr val="000000"/>
                </a:solidFill>
                <a:latin typeface="GOPAK F+ Gulliver"/>
              </a:rPr>
              <a:t> the task performance. </a:t>
            </a:r>
          </a:p>
          <a:p>
            <a:pPr marL="0" indent="0" algn="just">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Pre-trained networks are widely employed but although pre- training is known to improve convergence speed significantly, it might not always lead to a better performance compared to a net- work trained from scratch, given enough time for convergence.</a:t>
            </a:r>
          </a:p>
          <a:p>
            <a:pPr marL="0" indent="0" algn="just">
              <a:buNone/>
            </a:pPr>
            <a:r>
              <a:rPr lang="en-US" sz="1800" b="0" i="0" u="none" strike="noStrike" baseline="0" dirty="0">
                <a:solidFill>
                  <a:srgbClr val="000000"/>
                </a:solidFill>
                <a:latin typeface="GOPAK F+ Gulliver"/>
              </a:rPr>
              <a:t>     It is, however, not entirely clear how much of this increase can be attributed to the most recent advancements in neural networks, as opposed to proper validation, data mining and processing practices, or the general familiarity of researchers with DNN.  </a:t>
            </a:r>
          </a:p>
          <a:p>
            <a:pPr marL="0" indent="0" algn="just">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As such comparative studies have yet to exist for digital histopathology, we examined various public histopathology </a:t>
            </a:r>
            <a:r>
              <a:rPr lang="en-US" sz="1800" b="0" i="0" u="none" strike="noStrike" baseline="0" dirty="0" err="1">
                <a:solidFill>
                  <a:srgbClr val="000000"/>
                </a:solidFill>
                <a:latin typeface="GOPAK F+ Gulliver"/>
              </a:rPr>
              <a:t>chal</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lenges</a:t>
            </a:r>
            <a:r>
              <a:rPr lang="en-US" sz="1800" b="0" i="0" u="none" strike="noStrike" baseline="0" dirty="0">
                <a:solidFill>
                  <a:srgbClr val="000000"/>
                </a:solidFill>
                <a:latin typeface="GOPAK F+ Gulliver"/>
              </a:rPr>
              <a:t> to assess the impact of the architecture, and found that in many tasks, the specific architecture was not a de- </a:t>
            </a:r>
            <a:r>
              <a:rPr lang="en-US" sz="1800" b="0" i="0" u="none" strike="noStrike" baseline="0" dirty="0" err="1">
                <a:solidFill>
                  <a:srgbClr val="000000"/>
                </a:solidFill>
                <a:latin typeface="GOPAK F+ Gulliver"/>
              </a:rPr>
              <a:t>termining</a:t>
            </a:r>
            <a:r>
              <a:rPr lang="en-US" sz="1800" b="0" i="0" u="none" strike="noStrike" baseline="0" dirty="0">
                <a:solidFill>
                  <a:srgbClr val="000000"/>
                </a:solidFill>
                <a:latin typeface="GOPAK F+ Gulliver"/>
              </a:rPr>
              <a:t> factor in the task objective outcome </a:t>
            </a: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60</a:t>
            </a:fld>
            <a:endParaRPr lang="en-US" altLang="zh-CN"/>
          </a:p>
        </p:txBody>
      </p:sp>
    </p:spTree>
    <p:extLst>
      <p:ext uri="{BB962C8B-B14F-4D97-AF65-F5344CB8AC3E}">
        <p14:creationId xmlns:p14="http://schemas.microsoft.com/office/powerpoint/2010/main" val="38068882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lgn="just">
              <a:buNone/>
            </a:pPr>
            <a:r>
              <a:rPr lang="en-US" sz="1800" b="0" i="0" u="none" strike="noStrike" baseline="0" dirty="0">
                <a:solidFill>
                  <a:srgbClr val="000000"/>
                </a:solidFill>
                <a:latin typeface="GOPAK F+ Gulliver"/>
              </a:rPr>
              <a:t>     It is noteworthy that all of the “</a:t>
            </a:r>
            <a:r>
              <a:rPr lang="en-US" sz="1800" b="0" i="1" u="none" strike="noStrike" baseline="0" dirty="0">
                <a:solidFill>
                  <a:srgbClr val="000000"/>
                </a:solidFill>
                <a:latin typeface="GPAGP G+ Gulliver"/>
              </a:rPr>
              <a:t>winning networks </a:t>
            </a:r>
            <a:r>
              <a:rPr lang="en-US" sz="1800" b="0" i="0" u="none" strike="noStrike" baseline="0" dirty="0">
                <a:solidFill>
                  <a:srgbClr val="000000"/>
                </a:solidFill>
                <a:latin typeface="GOPAK F+ Gulliver"/>
              </a:rPr>
              <a:t>”for the var- </a:t>
            </a:r>
            <a:r>
              <a:rPr lang="en-US" sz="1800" b="0" i="0" u="none" strike="noStrike" baseline="0" dirty="0" err="1">
                <a:solidFill>
                  <a:srgbClr val="000000"/>
                </a:solidFill>
                <a:latin typeface="GOPAK F+ Gulliver"/>
              </a:rPr>
              <a:t>ious</a:t>
            </a:r>
            <a:r>
              <a:rPr lang="en-US" sz="1800" b="0" i="0" u="none" strike="noStrike" baseline="0" dirty="0">
                <a:solidFill>
                  <a:srgbClr val="000000"/>
                </a:solidFill>
                <a:latin typeface="GOPAK F+ Gulliver"/>
              </a:rPr>
              <a:t> challenges described above were invented on or before the year 2015, whereas challenge dates vary from 2016 to 2019. While challenge scores are not necessarily indicative of the use case per- </a:t>
            </a:r>
            <a:r>
              <a:rPr lang="en-US" sz="1800" b="0" i="0" u="none" strike="noStrike" baseline="0" dirty="0" err="1">
                <a:solidFill>
                  <a:srgbClr val="000000"/>
                </a:solidFill>
                <a:latin typeface="GOPAK F+ Gulliver"/>
              </a:rPr>
              <a:t>formance</a:t>
            </a:r>
            <a:r>
              <a:rPr lang="en-US" sz="1800" b="0" i="0" u="none" strike="noStrike" baseline="0" dirty="0">
                <a:solidFill>
                  <a:srgbClr val="000000"/>
                </a:solidFill>
                <a:latin typeface="GOPAK F+ Gulliver"/>
              </a:rPr>
              <a:t>, as the challenge participants tend to heavily fine-tune their models to achieve the highest possible score, these results indirectly indicate that simpler networks can still prevail, pro- vided that appropriate training practices are applied for the </a:t>
            </a:r>
            <a:r>
              <a:rPr lang="en-US" sz="1800" b="0" i="0" u="none" strike="noStrike" baseline="0" dirty="0" err="1">
                <a:solidFill>
                  <a:srgbClr val="000000"/>
                </a:solidFill>
                <a:latin typeface="GOPAK F+ Gulliver"/>
              </a:rPr>
              <a:t>spe</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cific</a:t>
            </a:r>
            <a:r>
              <a:rPr lang="en-US" sz="1800" b="0" i="0" u="none" strike="noStrike" baseline="0" dirty="0">
                <a:solidFill>
                  <a:srgbClr val="000000"/>
                </a:solidFill>
                <a:latin typeface="GOPAK F+ Gulliver"/>
              </a:rPr>
              <a:t> problem at hand. </a:t>
            </a:r>
          </a:p>
          <a:p>
            <a:pPr marL="0" indent="0" algn="just">
              <a:buNone/>
            </a:pPr>
            <a:endParaRPr lang="en-US" sz="1800" dirty="0">
              <a:solidFill>
                <a:srgbClr val="000000"/>
              </a:solidFill>
              <a:latin typeface="GOPAK F+ Gulliver"/>
            </a:endParaRPr>
          </a:p>
          <a:p>
            <a:pPr marL="0" indent="0" algn="just">
              <a:buNone/>
            </a:pPr>
            <a:r>
              <a:rPr lang="en-US" sz="1800" b="0" i="1" u="none" strike="noStrike" baseline="0" dirty="0">
                <a:solidFill>
                  <a:srgbClr val="000000"/>
                </a:solidFill>
                <a:latin typeface="GPAGP G+ Gulliver"/>
              </a:rPr>
              <a:t>7.2 Challenges in histopathology image analysis </a:t>
            </a:r>
          </a:p>
          <a:p>
            <a:pPr marL="0" indent="0" algn="just">
              <a:buNone/>
            </a:pPr>
            <a:r>
              <a:rPr lang="en-US" sz="1800" b="0" i="0" u="none" strike="noStrike" baseline="0" dirty="0">
                <a:solidFill>
                  <a:srgbClr val="000000"/>
                </a:solidFill>
                <a:latin typeface="GOPAK F+ Gulliver"/>
              </a:rPr>
              <a:t>      Standard DL architectures require their inputs (e.g., images) in a specific format with certain spatial dimensions. A reasonable data processing strategy aims to achieve minimal information loss while utilizing architectures to their maximal capacity. </a:t>
            </a:r>
          </a:p>
          <a:p>
            <a:pPr marL="0" indent="0" algn="just">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In most applications, it is inevitable that input images will need to be tiled or resized. </a:t>
            </a:r>
            <a:endParaRPr lang="en-US" sz="1800" dirty="0">
              <a:solidFill>
                <a:srgbClr val="000000"/>
              </a:solidFill>
              <a:latin typeface="GOPAK F+ Gulliver"/>
            </a:endParaRPr>
          </a:p>
          <a:p>
            <a:pPr marL="0" indent="0" algn="just">
              <a:buNone/>
            </a:pPr>
            <a:r>
              <a:rPr lang="en-US" sz="1800" b="0" i="0" u="none" strike="noStrike" baseline="0" dirty="0">
                <a:solidFill>
                  <a:srgbClr val="000000"/>
                </a:solidFill>
                <a:latin typeface="GOPAK F+ Gulliver"/>
              </a:rPr>
              <a:t>   Image pre- and post-processing can be used to boost the task performance of a DL model. </a:t>
            </a: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61</a:t>
            </a:fld>
            <a:endParaRPr lang="en-US" altLang="zh-CN"/>
          </a:p>
        </p:txBody>
      </p:sp>
    </p:spTree>
    <p:extLst>
      <p:ext uri="{BB962C8B-B14F-4D97-AF65-F5344CB8AC3E}">
        <p14:creationId xmlns:p14="http://schemas.microsoft.com/office/powerpoint/2010/main" val="4242538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lgn="just">
              <a:buNone/>
            </a:pPr>
            <a:r>
              <a:rPr lang="en-US" sz="1800" b="0" i="1" u="none" strike="noStrike" baseline="0" dirty="0">
                <a:solidFill>
                  <a:srgbClr val="000000"/>
                </a:solidFill>
                <a:latin typeface="GPAGP G+ Gulliver"/>
              </a:rPr>
              <a:t>7.3 Quality of training and validation data </a:t>
            </a:r>
          </a:p>
          <a:p>
            <a:pPr marL="0" indent="0" algn="just">
              <a:buNone/>
            </a:pPr>
            <a:r>
              <a:rPr lang="en-US" sz="1800" b="0" i="0" u="none" strike="noStrike" baseline="0" dirty="0">
                <a:solidFill>
                  <a:srgbClr val="000000"/>
                </a:solidFill>
                <a:latin typeface="GOPAK F+ Gulliver"/>
              </a:rPr>
              <a:t>     The success of DL depends on the availability of high- quality training sets to achieve the desired predictive performance </a:t>
            </a:r>
          </a:p>
          <a:p>
            <a:pPr marL="0" indent="0" algn="just">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It is evident from this survey that a vast majority of methods are based on fully-supervised learning </a:t>
            </a:r>
          </a:p>
          <a:p>
            <a:pPr marL="0" indent="0" algn="just">
              <a:buNone/>
            </a:pPr>
            <a:r>
              <a:rPr lang="en-US" sz="1800" i="1" dirty="0">
                <a:solidFill>
                  <a:srgbClr val="000000"/>
                </a:solidFill>
                <a:latin typeface="GOPAK F+ Gulliver"/>
              </a:rPr>
              <a:t>   </a:t>
            </a:r>
            <a:r>
              <a:rPr lang="en-US" sz="1800" b="0" i="0" u="none" strike="noStrike" baseline="0" dirty="0">
                <a:solidFill>
                  <a:srgbClr val="000000"/>
                </a:solidFill>
                <a:latin typeface="GOPAK F+ Gulliver"/>
              </a:rPr>
              <a:t>One way to increase model robustness and improve </a:t>
            </a:r>
            <a:r>
              <a:rPr lang="en-US" sz="1800" b="0" i="0" u="none" strike="noStrike" baseline="0" dirty="0" err="1">
                <a:solidFill>
                  <a:srgbClr val="000000"/>
                </a:solidFill>
                <a:latin typeface="GOPAK F+ Gulliver"/>
              </a:rPr>
              <a:t>generaliza</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tion</a:t>
            </a:r>
            <a:r>
              <a:rPr lang="en-US" sz="1800" b="0" i="0" u="none" strike="noStrike" baseline="0" dirty="0">
                <a:solidFill>
                  <a:srgbClr val="000000"/>
                </a:solidFill>
                <a:latin typeface="GOPAK F+ Gulliver"/>
              </a:rPr>
              <a:t> ability is to include diversity in the training data such as im- ages from multiple scan </a:t>
            </a:r>
            <a:r>
              <a:rPr lang="en-US" sz="1800" b="0" i="0" u="none" strike="noStrike" baseline="0" dirty="0" err="1">
                <a:solidFill>
                  <a:srgbClr val="000000"/>
                </a:solidFill>
                <a:latin typeface="GOPAK F+ Gulliver"/>
              </a:rPr>
              <a:t>centres</a:t>
            </a:r>
            <a:r>
              <a:rPr lang="en-US" sz="1800" b="0" i="0" u="none" strike="noStrike" baseline="0" dirty="0">
                <a:solidFill>
                  <a:srgbClr val="000000"/>
                </a:solidFill>
                <a:latin typeface="GOPAK F+ Gulliver"/>
              </a:rPr>
              <a:t>,</a:t>
            </a:r>
            <a:r>
              <a:rPr lang="zh-CN" altLang="en-US" sz="1800" b="0" i="0" u="none" strike="noStrike" baseline="0" dirty="0">
                <a:solidFill>
                  <a:srgbClr val="000000"/>
                </a:solidFill>
                <a:latin typeface="GOPAK F+ Gulliver"/>
              </a:rPr>
              <a:t> </a:t>
            </a:r>
            <a:r>
              <a:rPr lang="en-US" sz="1800" b="0" i="0" u="none" strike="noStrike" baseline="0" dirty="0">
                <a:solidFill>
                  <a:srgbClr val="000000"/>
                </a:solidFill>
                <a:latin typeface="GOPAK F+ Gulliver"/>
              </a:rPr>
              <a:t>images containing heterogeneous tissue types with variations in staining protocols </a:t>
            </a:r>
          </a:p>
          <a:p>
            <a:pPr marL="0" indent="0" algn="just">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As the number of clinical </a:t>
            </a:r>
            <a:r>
              <a:rPr lang="en-US" sz="1800" b="0" i="0" u="none" strike="noStrike" baseline="0" dirty="0" err="1">
                <a:solidFill>
                  <a:srgbClr val="000000"/>
                </a:solidFill>
                <a:latin typeface="GOPAK F+ Gulliver"/>
              </a:rPr>
              <a:t>centres</a:t>
            </a:r>
            <a:r>
              <a:rPr lang="en-US" sz="1800" b="0" i="0" u="none" strike="noStrike" baseline="0" dirty="0">
                <a:solidFill>
                  <a:srgbClr val="000000"/>
                </a:solidFill>
                <a:latin typeface="GOPAK F+ Gulliver"/>
              </a:rPr>
              <a:t> adopting a fully digital work- flow increases, it is likely that the expectation will be that all dig- </a:t>
            </a:r>
            <a:r>
              <a:rPr lang="en-US" sz="1800" b="0" i="0" u="none" strike="noStrike" baseline="0" dirty="0" err="1">
                <a:solidFill>
                  <a:srgbClr val="000000"/>
                </a:solidFill>
                <a:latin typeface="GOPAK F+ Gulliver"/>
              </a:rPr>
              <a:t>ital</a:t>
            </a:r>
            <a:r>
              <a:rPr lang="en-US" sz="1800" b="0" i="0" u="none" strike="noStrike" baseline="0" dirty="0">
                <a:solidFill>
                  <a:srgbClr val="000000"/>
                </a:solidFill>
                <a:latin typeface="GOPAK F+ Gulliver"/>
              </a:rPr>
              <a:t> pathology models should be trained and tested on large, </a:t>
            </a:r>
            <a:r>
              <a:rPr lang="en-US" sz="1800" b="0" i="0" u="none" strike="noStrike" baseline="0" dirty="0" err="1">
                <a:solidFill>
                  <a:srgbClr val="000000"/>
                </a:solidFill>
                <a:latin typeface="GOPAK F+ Gulliver"/>
              </a:rPr>
              <a:t>clini</a:t>
            </a:r>
            <a:r>
              <a:rPr lang="en-US" sz="1800" b="0" i="0" u="none" strike="noStrike" baseline="0" dirty="0">
                <a:solidFill>
                  <a:srgbClr val="000000"/>
                </a:solidFill>
                <a:latin typeface="GOPAK F+ Gulliver"/>
              </a:rPr>
              <a:t>- </a:t>
            </a:r>
            <a:r>
              <a:rPr lang="en-US" sz="1800" b="0" i="0" u="none" strike="noStrike" baseline="0" dirty="0" err="1">
                <a:solidFill>
                  <a:srgbClr val="000000"/>
                </a:solidFill>
                <a:latin typeface="GOPAK F+ Gulliver"/>
              </a:rPr>
              <a:t>cally</a:t>
            </a:r>
            <a:r>
              <a:rPr lang="en-US" sz="1800" b="0" i="0" u="none" strike="noStrike" baseline="0" dirty="0">
                <a:solidFill>
                  <a:srgbClr val="000000"/>
                </a:solidFill>
                <a:latin typeface="GOPAK F+ Gulliver"/>
              </a:rPr>
              <a:t> relevant datasets. </a:t>
            </a:r>
            <a:endParaRPr lang="en-US" sz="1800" dirty="0">
              <a:solidFill>
                <a:srgbClr val="000000"/>
              </a:solidFill>
              <a:latin typeface="GOPAK F+ Gulliver"/>
            </a:endParaRPr>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62</a:t>
            </a:fld>
            <a:endParaRPr lang="en-US" altLang="zh-CN"/>
          </a:p>
        </p:txBody>
      </p:sp>
    </p:spTree>
    <p:extLst>
      <p:ext uri="{BB962C8B-B14F-4D97-AF65-F5344CB8AC3E}">
        <p14:creationId xmlns:p14="http://schemas.microsoft.com/office/powerpoint/2010/main" val="15327121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lgn="just">
              <a:buNone/>
            </a:pPr>
            <a:r>
              <a:rPr lang="en-US" sz="1800" b="0" i="1" u="none" strike="noStrike" baseline="0" dirty="0">
                <a:solidFill>
                  <a:srgbClr val="000000"/>
                </a:solidFill>
                <a:latin typeface="GPAGP G+ Gulliver"/>
              </a:rPr>
              <a:t>7.4. Model interpretability </a:t>
            </a:r>
          </a:p>
          <a:p>
            <a:pPr marL="0" indent="0" algn="just">
              <a:buNone/>
            </a:pPr>
            <a:r>
              <a:rPr lang="en-US" sz="1800" b="0" i="0" u="none" strike="noStrike" baseline="0" dirty="0">
                <a:solidFill>
                  <a:srgbClr val="000000"/>
                </a:solidFill>
                <a:latin typeface="GOPAK F+ Gulliver"/>
              </a:rPr>
              <a:t>     In recent years, DL based methods have achieved near human-level performance in many different histology applications, however, the main issue with DL models is that they are generally regarded as a “black box”. </a:t>
            </a:r>
          </a:p>
          <a:p>
            <a:pPr marL="0" indent="0" algn="just">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One of the most overlooked issue with current DL models is the vulnerability to adversarial attacks. </a:t>
            </a:r>
          </a:p>
          <a:p>
            <a:pPr marL="0" indent="0" algn="just">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Uncertainty maps have been used to identify the failure points of neural networks, and to increase the model interpretability. </a:t>
            </a:r>
            <a:endParaRPr lang="en-US" sz="1800" dirty="0">
              <a:solidFill>
                <a:srgbClr val="000000"/>
              </a:solidFill>
              <a:latin typeface="GOPAK F+ Gulliver"/>
            </a:endParaRPr>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63</a:t>
            </a:fld>
            <a:endParaRPr lang="en-US" altLang="zh-CN"/>
          </a:p>
        </p:txBody>
      </p:sp>
    </p:spTree>
    <p:extLst>
      <p:ext uri="{BB962C8B-B14F-4D97-AF65-F5344CB8AC3E}">
        <p14:creationId xmlns:p14="http://schemas.microsoft.com/office/powerpoint/2010/main" val="12764097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lgn="just">
              <a:buNone/>
            </a:pPr>
            <a:r>
              <a:rPr lang="en-US" sz="1800" b="0" i="1" u="none" strike="noStrike" baseline="0" dirty="0">
                <a:solidFill>
                  <a:srgbClr val="000000"/>
                </a:solidFill>
                <a:latin typeface="GPAGP G+ Gulliver"/>
              </a:rPr>
              <a:t>7.5. Clinical translation </a:t>
            </a:r>
            <a:r>
              <a:rPr lang="en-US" sz="1800" b="0" i="0" u="none" strike="noStrike" baseline="0" dirty="0">
                <a:solidFill>
                  <a:srgbClr val="000000"/>
                </a:solidFill>
                <a:latin typeface="GOPAK F+ Gulliver"/>
              </a:rPr>
              <a:t>     </a:t>
            </a:r>
          </a:p>
          <a:p>
            <a:pPr marL="0" indent="0" algn="just">
              <a:buNone/>
            </a:pPr>
            <a:r>
              <a:rPr lang="en-US" sz="1800" b="0" i="0" u="none" strike="noStrike" baseline="0" dirty="0">
                <a:solidFill>
                  <a:srgbClr val="000000"/>
                </a:solidFill>
                <a:latin typeface="GOPAK F+ Gulliver"/>
              </a:rPr>
              <a:t>     Despite this impressive array of applications, the real and impactful deployment of AI in clinical practice still has a far way to go. .</a:t>
            </a:r>
          </a:p>
          <a:p>
            <a:pPr marL="0" indent="0" algn="just">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The main challenges and potential implications in transforming AI technologies from research to clinical use are as follows. First, the major bottleneck is the regulatory and privacy concern in get- ting ownership of the patient data such as images and personal health records.</a:t>
            </a:r>
          </a:p>
          <a:p>
            <a:pPr marL="0" indent="0" algn="just">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Second, most AI algorithms suffer from inapplicability outside of the training do- main, algorithmic bias and can be easily fooled by adversarial at- tacks or by the inclusion of disease subtypes not considered during training. </a:t>
            </a:r>
          </a:p>
          <a:p>
            <a:pPr marL="0" indent="0" algn="just">
              <a:buNone/>
            </a:pPr>
            <a:r>
              <a:rPr lang="en-US" sz="1800" dirty="0">
                <a:solidFill>
                  <a:srgbClr val="000000"/>
                </a:solidFill>
                <a:latin typeface="GOPAK F+ Gulliver"/>
              </a:rPr>
              <a:t>    </a:t>
            </a:r>
            <a:r>
              <a:rPr lang="en-US" sz="1800" b="0" i="0" u="none" strike="noStrike" baseline="0" dirty="0">
                <a:solidFill>
                  <a:srgbClr val="000000"/>
                </a:solidFill>
                <a:latin typeface="GOPAK F+ Gulliver"/>
              </a:rPr>
              <a:t>Finally, the algorithms need to be in- </a:t>
            </a:r>
            <a:r>
              <a:rPr lang="en-US" sz="1800" b="0" i="0" u="none" strike="noStrike" baseline="0" dirty="0" err="1">
                <a:solidFill>
                  <a:srgbClr val="000000"/>
                </a:solidFill>
                <a:latin typeface="GOPAK F+ Gulliver"/>
              </a:rPr>
              <a:t>tegrated</a:t>
            </a:r>
            <a:r>
              <a:rPr lang="en-US" sz="1800" b="0" i="0" u="none" strike="noStrike" baseline="0" dirty="0">
                <a:solidFill>
                  <a:srgbClr val="000000"/>
                </a:solidFill>
                <a:latin typeface="GOPAK F+ Gulliver"/>
              </a:rPr>
              <a:t> into the clinical workflow </a:t>
            </a:r>
            <a:endParaRPr lang="en-US" sz="1800" dirty="0">
              <a:solidFill>
                <a:srgbClr val="000000"/>
              </a:solidFill>
              <a:latin typeface="GOPAK F+ Gulliver"/>
            </a:endParaRPr>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64</a:t>
            </a:fld>
            <a:endParaRPr lang="en-US" altLang="zh-CN"/>
          </a:p>
        </p:txBody>
      </p:sp>
    </p:spTree>
    <p:extLst>
      <p:ext uri="{BB962C8B-B14F-4D97-AF65-F5344CB8AC3E}">
        <p14:creationId xmlns:p14="http://schemas.microsoft.com/office/powerpoint/2010/main" val="18834270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组织病理图像分析综述剖析</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sz="1800" dirty="0"/>
              <a:t>8. Conclusion</a:t>
            </a:r>
          </a:p>
          <a:p>
            <a:pPr marL="0" indent="0" algn="just">
              <a:buNone/>
            </a:pPr>
            <a:r>
              <a:rPr lang="en-US" sz="1800" b="0" i="0" u="none" strike="noStrike" baseline="0" dirty="0">
                <a:solidFill>
                  <a:srgbClr val="000000"/>
                </a:solidFill>
                <a:latin typeface="GOPAK F+ Gulliver"/>
              </a:rPr>
              <a:t>In this survey, we have presented a comprehensive </a:t>
            </a:r>
            <a:r>
              <a:rPr lang="en-US" sz="1800" b="0" i="0" u="none" strike="noStrike" baseline="0" dirty="0">
                <a:solidFill>
                  <a:srgbClr val="FF0000"/>
                </a:solidFill>
                <a:latin typeface="GOPAK F+ Gulliver"/>
              </a:rPr>
              <a:t>overview</a:t>
            </a:r>
            <a:r>
              <a:rPr lang="en-US" sz="1800" b="0" i="0" u="none" strike="noStrike" baseline="0" dirty="0">
                <a:solidFill>
                  <a:srgbClr val="000000"/>
                </a:solidFill>
                <a:latin typeface="GOPAK F+ Gulliver"/>
              </a:rPr>
              <a:t> of deep neural network models developed in the context of com- </a:t>
            </a:r>
            <a:r>
              <a:rPr lang="en-US" sz="1800" b="0" i="0" u="none" strike="noStrike" baseline="0" dirty="0" err="1">
                <a:solidFill>
                  <a:srgbClr val="000000"/>
                </a:solidFill>
                <a:latin typeface="GOPAK F+ Gulliver"/>
              </a:rPr>
              <a:t>putational</a:t>
            </a:r>
            <a:r>
              <a:rPr lang="en-US" sz="1800" b="0" i="0" u="none" strike="noStrike" baseline="0" dirty="0">
                <a:solidFill>
                  <a:srgbClr val="000000"/>
                </a:solidFill>
                <a:latin typeface="GOPAK F+ Gulliver"/>
              </a:rPr>
              <a:t> histopathology image analysis. The availability of large- scale whole-slide histology image databases and recent advance- </a:t>
            </a:r>
            <a:r>
              <a:rPr lang="en-US" sz="1800" b="0" i="0" u="none" strike="noStrike" baseline="0" dirty="0" err="1">
                <a:solidFill>
                  <a:srgbClr val="000000"/>
                </a:solidFill>
                <a:latin typeface="GOPAK F+ Gulliver"/>
              </a:rPr>
              <a:t>ments</a:t>
            </a:r>
            <a:r>
              <a:rPr lang="en-US" sz="1800" b="0" i="0" u="none" strike="noStrike" baseline="0" dirty="0">
                <a:solidFill>
                  <a:srgbClr val="000000"/>
                </a:solidFill>
                <a:latin typeface="GOPAK F+ Gulliver"/>
              </a:rPr>
              <a:t> in technology have triggered the development of complex deep learning models in computational pathology. From the </a:t>
            </a:r>
            <a:r>
              <a:rPr lang="en-US" sz="1800" b="0" i="0" u="none" strike="noStrike" baseline="0" dirty="0">
                <a:solidFill>
                  <a:srgbClr val="FF0000"/>
                </a:solidFill>
                <a:latin typeface="GOPAK F+ Gulliver"/>
              </a:rPr>
              <a:t>survey of over 130 </a:t>
            </a:r>
            <a:r>
              <a:rPr lang="en-US" sz="1800" b="0" i="0" u="none" strike="noStrike" baseline="0" dirty="0">
                <a:solidFill>
                  <a:srgbClr val="000000"/>
                </a:solidFill>
                <a:latin typeface="GOPAK F+ Gulliver"/>
              </a:rPr>
              <a:t>papers, we have </a:t>
            </a:r>
            <a:r>
              <a:rPr lang="en-US" sz="1800" b="0" i="0" u="none" strike="noStrike" baseline="0" dirty="0">
                <a:solidFill>
                  <a:srgbClr val="FF0000"/>
                </a:solidFill>
                <a:latin typeface="GOPAK F+ Gulliver"/>
              </a:rPr>
              <a:t>identified</a:t>
            </a:r>
            <a:r>
              <a:rPr lang="en-US" sz="1800" b="0" i="0" u="none" strike="noStrike" baseline="0" dirty="0">
                <a:solidFill>
                  <a:srgbClr val="000000"/>
                </a:solidFill>
                <a:latin typeface="GOPAK F+ Gulliver"/>
              </a:rPr>
              <a:t> that the automatic </a:t>
            </a:r>
            <a:r>
              <a:rPr lang="en-US" sz="1800" b="0" i="0" u="none" strike="noStrike" baseline="0" dirty="0">
                <a:solidFill>
                  <a:srgbClr val="FF0000"/>
                </a:solidFill>
                <a:latin typeface="GOPAK F+ Gulliver"/>
              </a:rPr>
              <a:t>analysis</a:t>
            </a:r>
            <a:r>
              <a:rPr lang="en-US" sz="1800" b="0" i="0" u="none" strike="noStrike" baseline="0" dirty="0">
                <a:solidFill>
                  <a:srgbClr val="000000"/>
                </a:solidFill>
                <a:latin typeface="GOPAK F+ Gulliver"/>
              </a:rPr>
              <a:t> of histopathology images has been </a:t>
            </a:r>
            <a:r>
              <a:rPr lang="en-US" sz="1800" b="0" i="0" u="none" strike="noStrike" baseline="0" dirty="0">
                <a:solidFill>
                  <a:srgbClr val="FF0000"/>
                </a:solidFill>
                <a:latin typeface="GOPAK F+ Gulliver"/>
              </a:rPr>
              <a:t>tackled by </a:t>
            </a:r>
            <a:r>
              <a:rPr lang="en-US" sz="1800" b="0" i="0" u="none" strike="noStrike" baseline="0" dirty="0">
                <a:solidFill>
                  <a:srgbClr val="000000"/>
                </a:solidFill>
                <a:latin typeface="GOPAK F+ Gulliver"/>
              </a:rPr>
              <a:t>different </a:t>
            </a:r>
            <a:r>
              <a:rPr lang="en-US" sz="1800" b="0" i="0" u="none" strike="noStrike" baseline="0" dirty="0">
                <a:solidFill>
                  <a:srgbClr val="FF0000"/>
                </a:solidFill>
                <a:latin typeface="GOPAK F+ Gulliver"/>
              </a:rPr>
              <a:t>deep learn- </a:t>
            </a:r>
            <a:r>
              <a:rPr lang="en-US" sz="1800" b="0" i="0" u="none" strike="noStrike" baseline="0" dirty="0" err="1">
                <a:solidFill>
                  <a:srgbClr val="FF0000"/>
                </a:solidFill>
                <a:latin typeface="GOPAK F+ Gulliver"/>
              </a:rPr>
              <a:t>ing</a:t>
            </a:r>
            <a:r>
              <a:rPr lang="en-US" sz="1800" b="0" i="0" u="none" strike="noStrike" baseline="0" dirty="0">
                <a:solidFill>
                  <a:srgbClr val="FF0000"/>
                </a:solidFill>
                <a:latin typeface="GOPAK F+ Gulliver"/>
              </a:rPr>
              <a:t> </a:t>
            </a:r>
            <a:r>
              <a:rPr lang="en-US" sz="1800" b="0" i="0" u="none" strike="noStrike" baseline="0" dirty="0">
                <a:solidFill>
                  <a:srgbClr val="000000"/>
                </a:solidFill>
                <a:latin typeface="GOPAK F+ Gulliver"/>
              </a:rPr>
              <a:t>perspectives (e.g., supervised, weakly-supervised, unsupervised and transfer learning) for a wide variety of histology tasks (e.g., cell or nuclei segmentation, tissue classification, </a:t>
            </a:r>
            <a:r>
              <a:rPr lang="en-US" sz="1800" b="0" i="0" u="none" strike="noStrike" baseline="0" dirty="0" err="1">
                <a:solidFill>
                  <a:srgbClr val="000000"/>
                </a:solidFill>
                <a:latin typeface="GOPAK F+ Gulliver"/>
              </a:rPr>
              <a:t>tumour</a:t>
            </a:r>
            <a:r>
              <a:rPr lang="en-US" sz="1800" b="0" i="0" u="none" strike="noStrike" baseline="0" dirty="0">
                <a:solidFill>
                  <a:srgbClr val="000000"/>
                </a:solidFill>
                <a:latin typeface="GOPAK F+ Gulliver"/>
              </a:rPr>
              <a:t> detection, dis- ease prediction and prognosis), and has been applied to multiple cancer types (e.g., breast, kidney, colon, lung). </a:t>
            </a:r>
            <a:r>
              <a:rPr lang="en-US" sz="1800" b="0" i="0" u="none" strike="noStrike" baseline="0" dirty="0">
                <a:solidFill>
                  <a:srgbClr val="FF0000"/>
                </a:solidFill>
                <a:latin typeface="GOPAK F+ Gulliver"/>
              </a:rPr>
              <a:t>The categorization</a:t>
            </a:r>
            <a:r>
              <a:rPr lang="en-US" sz="1800" b="0" i="0" u="none" strike="noStrike" baseline="0" dirty="0">
                <a:solidFill>
                  <a:srgbClr val="000000"/>
                </a:solidFill>
                <a:latin typeface="GOPAK F+ Gulliver"/>
              </a:rPr>
              <a:t> of methodological approaches presented in this survey acts </a:t>
            </a:r>
            <a:r>
              <a:rPr lang="en-US" sz="1800" b="0" i="0" u="none" strike="noStrike" baseline="0" dirty="0">
                <a:solidFill>
                  <a:srgbClr val="FF0000"/>
                </a:solidFill>
                <a:latin typeface="GOPAK F+ Gulliver"/>
              </a:rPr>
              <a:t>as a reference guide </a:t>
            </a:r>
            <a:r>
              <a:rPr lang="en-US" sz="1800" b="0" i="0" u="none" strike="noStrike" baseline="0" dirty="0">
                <a:solidFill>
                  <a:srgbClr val="000000"/>
                </a:solidFill>
                <a:latin typeface="GOPAK F+ Gulliver"/>
              </a:rPr>
              <a:t>to current techniques available in the literature for computational histopathology. We have also </a:t>
            </a:r>
            <a:r>
              <a:rPr lang="en-US" sz="1800" b="0" i="0" u="none" strike="noStrike" baseline="0" dirty="0">
                <a:solidFill>
                  <a:srgbClr val="FF0000"/>
                </a:solidFill>
                <a:latin typeface="GOPAK F+ Gulliver"/>
              </a:rPr>
              <a:t>discussed</a:t>
            </a:r>
            <a:r>
              <a:rPr lang="en-US" sz="1800" b="0" i="0" u="none" strike="noStrike" baseline="0" dirty="0">
                <a:solidFill>
                  <a:srgbClr val="000000"/>
                </a:solidFill>
                <a:latin typeface="GOPAK F+ Gulliver"/>
              </a:rPr>
              <a:t> the critical </a:t>
            </a:r>
            <a:r>
              <a:rPr lang="en-US" sz="1800" b="0" i="0" u="none" strike="noStrike" baseline="0" dirty="0">
                <a:solidFill>
                  <a:srgbClr val="FF0000"/>
                </a:solidFill>
                <a:latin typeface="GOPAK F+ Gulliver"/>
              </a:rPr>
              <a:t>analysis</a:t>
            </a:r>
            <a:r>
              <a:rPr lang="en-US" sz="1800" b="0" i="0" u="none" strike="noStrike" baseline="0" dirty="0">
                <a:solidFill>
                  <a:srgbClr val="000000"/>
                </a:solidFill>
                <a:latin typeface="GOPAK F+ Gulliver"/>
              </a:rPr>
              <a:t> of deep learning </a:t>
            </a:r>
            <a:r>
              <a:rPr lang="en-US" sz="1800" b="0" i="0" u="none" strike="noStrike" baseline="0" dirty="0">
                <a:solidFill>
                  <a:srgbClr val="FF0000"/>
                </a:solidFill>
                <a:latin typeface="GOPAK F+ Gulliver"/>
              </a:rPr>
              <a:t>architectures</a:t>
            </a:r>
            <a:r>
              <a:rPr lang="en-US" sz="1800" b="0" i="0" u="none" strike="noStrike" baseline="0" dirty="0">
                <a:solidFill>
                  <a:srgbClr val="000000"/>
                </a:solidFill>
                <a:latin typeface="GOPAK F+ Gulliver"/>
              </a:rPr>
              <a:t> on task performance, along with the importance of </a:t>
            </a:r>
            <a:r>
              <a:rPr lang="en-US" sz="1800" b="0" i="0" u="none" strike="noStrike" baseline="0" dirty="0">
                <a:solidFill>
                  <a:srgbClr val="FF0000"/>
                </a:solidFill>
                <a:latin typeface="GOPAK F+ Gulliver"/>
              </a:rPr>
              <a:t>training data and model interpretability </a:t>
            </a:r>
            <a:r>
              <a:rPr lang="en-US" sz="1800" b="0" i="0" u="none" strike="noStrike" baseline="0" dirty="0">
                <a:solidFill>
                  <a:srgbClr val="000000"/>
                </a:solidFill>
                <a:latin typeface="GOPAK F+ Gulliver"/>
              </a:rPr>
              <a:t>for successful clinical translation. Finally, we have </a:t>
            </a:r>
            <a:r>
              <a:rPr lang="en-US" sz="1800" b="0" i="0" u="none" strike="noStrike" baseline="0" dirty="0">
                <a:solidFill>
                  <a:srgbClr val="FF0000"/>
                </a:solidFill>
                <a:latin typeface="GOPAK F+ Gulliver"/>
              </a:rPr>
              <a:t>outlined</a:t>
            </a:r>
            <a:r>
              <a:rPr lang="en-US" sz="1800" b="0" i="0" u="none" strike="noStrike" baseline="0" dirty="0">
                <a:solidFill>
                  <a:srgbClr val="000000"/>
                </a:solidFill>
                <a:latin typeface="GOPAK F+ Gulliver"/>
              </a:rPr>
              <a:t> some </a:t>
            </a:r>
            <a:r>
              <a:rPr lang="en-US" sz="1800" b="0" i="0" u="none" strike="noStrike" baseline="0" dirty="0">
                <a:solidFill>
                  <a:srgbClr val="FF0000"/>
                </a:solidFill>
                <a:latin typeface="GOPAK F+ Gulliver"/>
              </a:rPr>
              <a:t>open issues and future trends </a:t>
            </a:r>
            <a:r>
              <a:rPr lang="en-US" sz="1800" b="0" i="0" u="none" strike="noStrike" baseline="0" dirty="0">
                <a:solidFill>
                  <a:srgbClr val="000000"/>
                </a:solidFill>
                <a:latin typeface="GOPAK F+ Gulliver"/>
              </a:rPr>
              <a:t>for the progress of this field. </a:t>
            </a: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65</a:t>
            </a:fld>
            <a:endParaRPr lang="en-US" altLang="zh-CN"/>
          </a:p>
        </p:txBody>
      </p:sp>
    </p:spTree>
    <p:extLst>
      <p:ext uri="{BB962C8B-B14F-4D97-AF65-F5344CB8AC3E}">
        <p14:creationId xmlns:p14="http://schemas.microsoft.com/office/powerpoint/2010/main" val="23723229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我们的发现和未来工作</a:t>
            </a:r>
            <a:endParaRPr lang="zh-CN" altLang="en-US" dirty="0"/>
          </a:p>
        </p:txBody>
      </p:sp>
      <p:sp>
        <p:nvSpPr>
          <p:cNvPr id="3" name="内容占位符 2"/>
          <p:cNvSpPr>
            <a:spLocks noGrp="1"/>
          </p:cNvSpPr>
          <p:nvPr>
            <p:ph sz="half" idx="1"/>
          </p:nvPr>
        </p:nvSpPr>
        <p:spPr>
          <a:xfrm>
            <a:off x="1066800" y="1268730"/>
            <a:ext cx="7832725" cy="4598670"/>
          </a:xfrm>
        </p:spPr>
        <p:txBody>
          <a:bodyPr/>
          <a:lstStyle/>
          <a:p>
            <a:pPr marL="0" indent="0">
              <a:buNone/>
            </a:pPr>
            <a:r>
              <a:rPr lang="en-US" sz="1800" dirty="0"/>
              <a:t>1</a:t>
            </a:r>
            <a:r>
              <a:rPr lang="zh-CN" altLang="en-US" sz="1800" dirty="0"/>
              <a:t>。 综述的是</a:t>
            </a:r>
            <a:r>
              <a:rPr lang="en-US" altLang="zh-CN" sz="1800" dirty="0"/>
              <a:t>2019</a:t>
            </a:r>
            <a:r>
              <a:rPr lang="zh-CN" altLang="en-US" sz="1800" dirty="0"/>
              <a:t>年之前的论文      </a:t>
            </a:r>
            <a:endParaRPr lang="en-US" altLang="zh-CN" sz="1800" dirty="0"/>
          </a:p>
          <a:p>
            <a:pPr marL="0" indent="0">
              <a:buNone/>
            </a:pPr>
            <a:endParaRPr lang="en-US" altLang="zh-CN" sz="1800" dirty="0"/>
          </a:p>
          <a:p>
            <a:pPr marL="0" indent="0">
              <a:buNone/>
            </a:pPr>
            <a:r>
              <a:rPr lang="en-US" altLang="zh-CN" sz="1800" dirty="0"/>
              <a:t>2</a:t>
            </a:r>
            <a:r>
              <a:rPr lang="zh-CN" altLang="en-US" sz="1800" dirty="0"/>
              <a:t>。 补充</a:t>
            </a:r>
            <a:r>
              <a:rPr lang="en-US" altLang="zh-CN" sz="1800" dirty="0"/>
              <a:t>2019</a:t>
            </a:r>
            <a:r>
              <a:rPr lang="zh-CN" altLang="en-US" sz="1800" dirty="0"/>
              <a:t>年之后的论文和方法</a:t>
            </a:r>
            <a:endParaRPr lang="en-US" altLang="zh-CN" sz="1800" dirty="0"/>
          </a:p>
          <a:p>
            <a:pPr marL="0" indent="0">
              <a:buNone/>
            </a:pPr>
            <a:endParaRPr lang="en-US" altLang="zh-CN" sz="1800" dirty="0"/>
          </a:p>
          <a:p>
            <a:pPr marL="0" indent="0">
              <a:buNone/>
            </a:pPr>
            <a:r>
              <a:rPr lang="zh-CN" altLang="en-US" sz="1800" dirty="0"/>
              <a:t>如何补充：</a:t>
            </a:r>
            <a:r>
              <a:rPr lang="en-US" altLang="zh-CN" sz="1800" dirty="0"/>
              <a:t>1</a:t>
            </a:r>
            <a:r>
              <a:rPr lang="zh-CN" altLang="en-US" sz="1800" dirty="0"/>
              <a:t>）图书馆主页点击 </a:t>
            </a:r>
            <a:r>
              <a:rPr lang="en-US" altLang="zh-CN" sz="1800" dirty="0">
                <a:hlinkClick r:id="rId2"/>
              </a:rPr>
              <a:t>SCI </a:t>
            </a:r>
            <a:r>
              <a:rPr lang="zh-CN" altLang="en-US" sz="1800" dirty="0">
                <a:hlinkClick r:id="rId2"/>
              </a:rPr>
              <a:t>库的高级搜索</a:t>
            </a:r>
            <a:endParaRPr lang="en-US" altLang="zh-CN" sz="1800" dirty="0"/>
          </a:p>
          <a:p>
            <a:pPr marL="0" indent="0">
              <a:buNone/>
            </a:pPr>
            <a:r>
              <a:rPr lang="en-US" sz="1800" dirty="0"/>
              <a:t>                     2</a:t>
            </a:r>
            <a:r>
              <a:rPr lang="zh-CN" altLang="en-US" sz="1800" dirty="0"/>
              <a:t>）输入关键词“</a:t>
            </a:r>
            <a:r>
              <a:rPr lang="en-US" altLang="zh-CN" sz="1800" dirty="0"/>
              <a:t>pathology, pathological image, analysis, whole slide histopathology” </a:t>
            </a:r>
            <a:r>
              <a:rPr lang="zh-CN" altLang="en-US" sz="1800" dirty="0"/>
              <a:t>等，限定时间</a:t>
            </a:r>
            <a:r>
              <a:rPr lang="en-US" altLang="zh-CN" sz="1800" dirty="0"/>
              <a:t>2019</a:t>
            </a:r>
            <a:r>
              <a:rPr lang="zh-CN" altLang="en-US" sz="1800" dirty="0"/>
              <a:t>年后</a:t>
            </a:r>
            <a:endParaRPr lang="en-US" altLang="zh-CN" sz="1800" dirty="0"/>
          </a:p>
          <a:p>
            <a:pPr marL="0" indent="0">
              <a:buNone/>
            </a:pPr>
            <a:r>
              <a:rPr lang="en-US" sz="1800" dirty="0"/>
              <a:t>                     3</a:t>
            </a:r>
            <a:r>
              <a:rPr lang="zh-CN" altLang="en-US" sz="1800" dirty="0"/>
              <a:t>）阅读整理文献，并模仿写综述</a:t>
            </a:r>
            <a:endParaRPr lang="en-US" sz="1800" dirty="0"/>
          </a:p>
          <a:p>
            <a:pPr marL="0" indent="0">
              <a:buNone/>
            </a:pPr>
            <a:endParaRPr lang="en-US" altLang="zh-CN" sz="1800" dirty="0"/>
          </a:p>
          <a:p>
            <a:pPr marL="0" indent="0">
              <a:buNone/>
            </a:pPr>
            <a:endParaRPr lang="en-US" sz="18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66</a:t>
            </a:fld>
            <a:endParaRPr lang="en-US" altLang="zh-CN"/>
          </a:p>
        </p:txBody>
      </p:sp>
    </p:spTree>
    <p:extLst>
      <p:ext uri="{BB962C8B-B14F-4D97-AF65-F5344CB8AC3E}">
        <p14:creationId xmlns:p14="http://schemas.microsoft.com/office/powerpoint/2010/main" val="27386521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综述范例剖析</a:t>
            </a:r>
            <a:endParaRPr lang="zh-CN" altLang="en-US" dirty="0"/>
          </a:p>
        </p:txBody>
      </p:sp>
      <p:sp>
        <p:nvSpPr>
          <p:cNvPr id="3" name="内容占位符 2"/>
          <p:cNvSpPr>
            <a:spLocks noGrp="1"/>
          </p:cNvSpPr>
          <p:nvPr>
            <p:ph sz="half" idx="1"/>
          </p:nvPr>
        </p:nvSpPr>
        <p:spPr>
          <a:xfrm>
            <a:off x="1043608" y="896157"/>
            <a:ext cx="7832725" cy="4598670"/>
          </a:xfrm>
        </p:spPr>
        <p:txBody>
          <a:bodyPr/>
          <a:lstStyle/>
          <a:p>
            <a:pPr marL="0" indent="0" algn="ctr">
              <a:buNone/>
            </a:pPr>
            <a:r>
              <a:rPr lang="en-US" sz="2400" b="1" dirty="0"/>
              <a:t>Deep neural network models for computational histopathology: A survey</a:t>
            </a:r>
          </a:p>
          <a:p>
            <a:pPr marL="0" indent="0" algn="ctr">
              <a:buNone/>
            </a:pPr>
            <a:r>
              <a:rPr lang="en-US" altLang="zh-CN" b="1" dirty="0"/>
              <a:t>abstract</a:t>
            </a:r>
          </a:p>
          <a:p>
            <a:pPr marL="0" indent="0" algn="just">
              <a:buNone/>
            </a:pPr>
            <a:r>
              <a:rPr lang="en-US" sz="1800" dirty="0">
                <a:highlight>
                  <a:srgbClr val="FFFF00"/>
                </a:highlight>
              </a:rPr>
              <a:t>Histopathological images </a:t>
            </a:r>
            <a:r>
              <a:rPr lang="en-US" sz="1800" dirty="0"/>
              <a:t>contain rich phenotypic information that can be used to monitor underlying mechanisms </a:t>
            </a:r>
            <a:r>
              <a:rPr lang="en-US" sz="1800" dirty="0">
                <a:highlight>
                  <a:srgbClr val="FFFF00"/>
                </a:highlight>
              </a:rPr>
              <a:t>contributing to disease progression and patient survival outcomes</a:t>
            </a:r>
            <a:r>
              <a:rPr lang="en-US" sz="1800" dirty="0"/>
              <a:t>. Recently, </a:t>
            </a:r>
            <a:r>
              <a:rPr lang="en-US" sz="1800" dirty="0">
                <a:solidFill>
                  <a:srgbClr val="FF0000"/>
                </a:solidFill>
              </a:rPr>
              <a:t>deep learning has become the mainstream methodological choice </a:t>
            </a:r>
            <a:r>
              <a:rPr lang="en-US" sz="1800" dirty="0"/>
              <a:t>for analyzing and interpreting histology images. In this paper, </a:t>
            </a:r>
            <a:r>
              <a:rPr lang="en-US" sz="1800" dirty="0">
                <a:highlight>
                  <a:srgbClr val="00FF00"/>
                </a:highlight>
              </a:rPr>
              <a:t>we present a comprehensive review of state-of-the-art deep learning approaches</a:t>
            </a:r>
            <a:r>
              <a:rPr lang="en-US" sz="1800" dirty="0"/>
              <a:t> that have been used in the context of histopathological image analysis. From the survey of over 130 papers, we </a:t>
            </a:r>
            <a:r>
              <a:rPr lang="en-US" sz="1800" dirty="0">
                <a:highlight>
                  <a:srgbClr val="FF00FF"/>
                </a:highlight>
              </a:rPr>
              <a:t>review the field’s progress based on the methodological aspect</a:t>
            </a:r>
            <a:r>
              <a:rPr lang="en-US" sz="1800" dirty="0"/>
              <a:t> of different machine learning strategies such as supervised, weakly supervised, unsupervised, transfer learning and various other sub-variants of these methods. </a:t>
            </a:r>
            <a:r>
              <a:rPr lang="en-US" sz="1800" dirty="0">
                <a:highlight>
                  <a:srgbClr val="FF00FF"/>
                </a:highlight>
              </a:rPr>
              <a:t>We also provide an overview of deep learning based survival models</a:t>
            </a:r>
            <a:r>
              <a:rPr lang="en-US" sz="1800" dirty="0"/>
              <a:t> that are applicable for disease-specific prognosis tasks. </a:t>
            </a:r>
            <a:r>
              <a:rPr lang="en-US" sz="1800" dirty="0">
                <a:highlight>
                  <a:srgbClr val="FF00FF"/>
                </a:highlight>
              </a:rPr>
              <a:t>Finally, we summarize several existing open datasets and highlight critical challenges and limitations </a:t>
            </a:r>
            <a:r>
              <a:rPr lang="en-US" sz="1800" dirty="0"/>
              <a:t>with current deep learning approaches, </a:t>
            </a:r>
            <a:r>
              <a:rPr lang="en-US" sz="1800" dirty="0">
                <a:highlight>
                  <a:srgbClr val="FF00FF"/>
                </a:highlight>
              </a:rPr>
              <a:t>along with possible avenues for future research</a:t>
            </a:r>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67</a:t>
            </a:fld>
            <a:endParaRPr lang="en-US" altLang="zh-CN"/>
          </a:p>
        </p:txBody>
      </p:sp>
    </p:spTree>
    <p:extLst>
      <p:ext uri="{BB962C8B-B14F-4D97-AF65-F5344CB8AC3E}">
        <p14:creationId xmlns:p14="http://schemas.microsoft.com/office/powerpoint/2010/main" val="38548965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综述范例剖析</a:t>
            </a:r>
            <a:endParaRPr lang="zh-CN" altLang="en-US" dirty="0"/>
          </a:p>
        </p:txBody>
      </p:sp>
      <p:sp>
        <p:nvSpPr>
          <p:cNvPr id="3" name="内容占位符 2"/>
          <p:cNvSpPr>
            <a:spLocks noGrp="1"/>
          </p:cNvSpPr>
          <p:nvPr>
            <p:ph sz="half" idx="1"/>
          </p:nvPr>
        </p:nvSpPr>
        <p:spPr>
          <a:xfrm>
            <a:off x="1043608" y="896157"/>
            <a:ext cx="7832725" cy="4598670"/>
          </a:xfrm>
        </p:spPr>
        <p:txBody>
          <a:bodyPr/>
          <a:lstStyle/>
          <a:p>
            <a:pPr marL="0" indent="0" algn="ctr">
              <a:buNone/>
            </a:pPr>
            <a:r>
              <a:rPr lang="en-US" sz="2400" b="1" dirty="0"/>
              <a:t>Deep neural network models for computational histopathology: A survey</a:t>
            </a:r>
          </a:p>
          <a:p>
            <a:pPr marL="0" indent="0">
              <a:buNone/>
            </a:pPr>
            <a:r>
              <a:rPr lang="en-US" altLang="zh-CN" b="1" dirty="0"/>
              <a:t>1.</a:t>
            </a:r>
            <a:r>
              <a:rPr lang="zh-CN" altLang="en-US" b="1" dirty="0"/>
              <a:t> 怎么找进展</a:t>
            </a:r>
            <a:r>
              <a:rPr lang="en-US" altLang="zh-CN" b="1" dirty="0"/>
              <a:t>?</a:t>
            </a:r>
          </a:p>
          <a:p>
            <a:pPr marL="0" indent="0" algn="just">
              <a:buNone/>
            </a:pPr>
            <a:r>
              <a:rPr lang="en-US" sz="2000" dirty="0"/>
              <a:t>We carried out this extensive review by </a:t>
            </a:r>
            <a:r>
              <a:rPr lang="en-US" sz="2000" dirty="0">
                <a:highlight>
                  <a:srgbClr val="FF00FF"/>
                </a:highlight>
              </a:rPr>
              <a:t>searching Google Scholar, PubMed and </a:t>
            </a:r>
            <a:r>
              <a:rPr lang="en-US" sz="2000" dirty="0" err="1">
                <a:highlight>
                  <a:srgbClr val="FF00FF"/>
                </a:highlight>
              </a:rPr>
              <a:t>arXiv</a:t>
            </a:r>
            <a:r>
              <a:rPr lang="en-US" sz="2000" dirty="0"/>
              <a:t> for papers containing </a:t>
            </a:r>
            <a:r>
              <a:rPr lang="en-US" sz="2000" dirty="0">
                <a:highlight>
                  <a:srgbClr val="FFFF00"/>
                </a:highlight>
              </a:rPr>
              <a:t>keywords such as (“convolutional” or “deep learning”) and (“digital pathology” or “histopathology” or “computational pathology”). </a:t>
            </a:r>
            <a:r>
              <a:rPr lang="en-US" sz="2000" dirty="0"/>
              <a:t>Additionally, </a:t>
            </a:r>
            <a:r>
              <a:rPr lang="en-US" sz="2000" dirty="0">
                <a:highlight>
                  <a:srgbClr val="00FFFF"/>
                </a:highlight>
              </a:rPr>
              <a:t>we also included conference proceedings from MICCAI, ISBI, MIDL, SPIE and EMBC based on title/abstract of the papers</a:t>
            </a:r>
            <a:r>
              <a:rPr lang="en-US" sz="2000" dirty="0"/>
              <a:t>. </a:t>
            </a:r>
            <a:r>
              <a:rPr lang="en-US" sz="2000" dirty="0">
                <a:highlight>
                  <a:srgbClr val="FF0000"/>
                </a:highlight>
              </a:rPr>
              <a:t>We also iterated over the selected papers to include any additional </a:t>
            </a:r>
            <a:r>
              <a:rPr lang="en-US" sz="2000" dirty="0" err="1">
                <a:highlight>
                  <a:srgbClr val="FF0000"/>
                </a:highlight>
              </a:rPr>
              <a:t>crossreferenced</a:t>
            </a:r>
            <a:r>
              <a:rPr lang="en-US" sz="2000" dirty="0">
                <a:highlight>
                  <a:srgbClr val="FF0000"/>
                </a:highlight>
              </a:rPr>
              <a:t> works that were missing from our initial search criteria.</a:t>
            </a:r>
            <a:r>
              <a:rPr lang="en-US" sz="2000" dirty="0"/>
              <a:t> The body of research in this area is growing rapidly and </a:t>
            </a:r>
            <a:r>
              <a:rPr lang="en-US" sz="2000" dirty="0">
                <a:highlight>
                  <a:srgbClr val="00FF00"/>
                </a:highlight>
              </a:rPr>
              <a:t>this survey covers the period up to and including December 2019.</a:t>
            </a:r>
            <a:r>
              <a:rPr lang="en-US" sz="2000" dirty="0"/>
              <a:t> A descriptive statistics of published papers according to their category and year is illustrated in Fig. 1.</a:t>
            </a:r>
            <a:endParaRPr lang="en-US" altLang="zh-CN" sz="2000"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68</a:t>
            </a:fld>
            <a:endParaRPr lang="en-US" altLang="zh-CN"/>
          </a:p>
        </p:txBody>
      </p:sp>
    </p:spTree>
    <p:extLst>
      <p:ext uri="{BB962C8B-B14F-4D97-AF65-F5344CB8AC3E}">
        <p14:creationId xmlns:p14="http://schemas.microsoft.com/office/powerpoint/2010/main" val="30672142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综述范例剖析</a:t>
            </a:r>
            <a:endParaRPr lang="zh-CN" altLang="en-US" dirty="0"/>
          </a:p>
        </p:txBody>
      </p:sp>
      <p:sp>
        <p:nvSpPr>
          <p:cNvPr id="3" name="内容占位符 2"/>
          <p:cNvSpPr>
            <a:spLocks noGrp="1"/>
          </p:cNvSpPr>
          <p:nvPr>
            <p:ph sz="half" idx="1"/>
          </p:nvPr>
        </p:nvSpPr>
        <p:spPr>
          <a:xfrm>
            <a:off x="1043608" y="896157"/>
            <a:ext cx="7832725" cy="4598670"/>
          </a:xfrm>
        </p:spPr>
        <p:txBody>
          <a:bodyPr/>
          <a:lstStyle/>
          <a:p>
            <a:pPr marL="0" indent="0" algn="ctr">
              <a:buNone/>
            </a:pPr>
            <a:r>
              <a:rPr lang="en-US" sz="2400" b="1" dirty="0"/>
              <a:t>Deep neural network models for computational histopathology: A survey</a:t>
            </a:r>
          </a:p>
          <a:p>
            <a:pPr marL="0" indent="0">
              <a:buNone/>
            </a:pPr>
            <a:r>
              <a:rPr lang="en-US" altLang="zh-CN" b="1" dirty="0"/>
              <a:t>2.</a:t>
            </a:r>
            <a:r>
              <a:rPr lang="zh-CN" altLang="en-US" b="1" dirty="0"/>
              <a:t> 怎么描述进展</a:t>
            </a:r>
            <a:endParaRPr lang="en-US" altLang="zh-CN" b="1" dirty="0"/>
          </a:p>
          <a:p>
            <a:pPr marL="0" indent="0" algn="just">
              <a:buNone/>
            </a:pPr>
            <a:r>
              <a:rPr lang="en-US" sz="2400" dirty="0"/>
              <a:t>The remainder of this paper is </a:t>
            </a:r>
            <a:r>
              <a:rPr lang="en-US" sz="2400" dirty="0" err="1"/>
              <a:t>organised</a:t>
            </a:r>
            <a:r>
              <a:rPr lang="en-US" sz="2400" dirty="0"/>
              <a:t> as follows. </a:t>
            </a:r>
            <a:r>
              <a:rPr lang="en-US" sz="2400" dirty="0">
                <a:highlight>
                  <a:srgbClr val="00FF00"/>
                </a:highlight>
              </a:rPr>
              <a:t>Section 2 presents an overview of various learning schemes</a:t>
            </a:r>
            <a:r>
              <a:rPr lang="en-US" sz="2400" dirty="0"/>
              <a:t> in DL literature in the context of computational histopathology. </a:t>
            </a:r>
            <a:r>
              <a:rPr lang="en-US" sz="2400" dirty="0">
                <a:highlight>
                  <a:srgbClr val="FFFF00"/>
                </a:highlight>
              </a:rPr>
              <a:t>Section 3 discusses in detail different categories of DL </a:t>
            </a:r>
            <a:r>
              <a:rPr lang="en-US" sz="2400" dirty="0"/>
              <a:t>schemes commonly used in this field. We categorize these learning mechanisms </a:t>
            </a:r>
            <a:r>
              <a:rPr lang="en-US" sz="2400" dirty="0">
                <a:highlight>
                  <a:srgbClr val="FFFF00"/>
                </a:highlight>
              </a:rPr>
              <a:t>into supervised (Section 3.1), weakly supervised (Section 3.2), unsupervised (Section 3.3), transfer learning (Section 3.4).</a:t>
            </a:r>
            <a:r>
              <a:rPr lang="en-US" sz="2400" dirty="0"/>
              <a:t> </a:t>
            </a:r>
            <a:r>
              <a:rPr lang="en-US" sz="2400" dirty="0">
                <a:highlight>
                  <a:srgbClr val="00FFFF"/>
                </a:highlight>
              </a:rPr>
              <a:t>Section 4 discusses survival models related to disease prognosis task. </a:t>
            </a:r>
            <a:r>
              <a:rPr lang="en-US" sz="2400" dirty="0">
                <a:highlight>
                  <a:srgbClr val="FF0000"/>
                </a:highlight>
              </a:rPr>
              <a:t>In Section 5, we discuss various open challenges including prospective applications and future trends</a:t>
            </a:r>
            <a:r>
              <a:rPr lang="en-US" sz="2400" dirty="0"/>
              <a:t> in computational pathology, and </a:t>
            </a:r>
            <a:r>
              <a:rPr lang="en-US" sz="2400" dirty="0">
                <a:highlight>
                  <a:srgbClr val="FF00FF"/>
                </a:highlight>
              </a:rPr>
              <a:t>finally, conclusions are presented in Section 6</a:t>
            </a:r>
            <a:r>
              <a:rPr lang="en-US" sz="2400" dirty="0"/>
              <a:t>.</a:t>
            </a:r>
            <a:r>
              <a:rPr lang="en-US" altLang="zh-CN" sz="2400" b="1" dirty="0"/>
              <a:t>?</a:t>
            </a:r>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69</a:t>
            </a:fld>
            <a:endParaRPr lang="en-US" altLang="zh-CN"/>
          </a:p>
        </p:txBody>
      </p:sp>
    </p:spTree>
    <p:extLst>
      <p:ext uri="{BB962C8B-B14F-4D97-AF65-F5344CB8AC3E}">
        <p14:creationId xmlns:p14="http://schemas.microsoft.com/office/powerpoint/2010/main" val="2029711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01CC0292-81C3-4784-9D86-0EDB898A71CA}" type="slidenum">
              <a:rPr kumimoji="0" lang="en-US" altLang="zh-CN" sz="2000" smtClean="0"/>
              <a:t>7</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6148" name="矩形 4"/>
          <p:cNvSpPr>
            <a:spLocks noChangeArrowheads="1"/>
          </p:cNvSpPr>
          <p:nvPr/>
        </p:nvSpPr>
        <p:spPr bwMode="auto">
          <a:xfrm>
            <a:off x="827088" y="941070"/>
            <a:ext cx="8634412"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b="1">
                <a:solidFill>
                  <a:srgbClr val="000000"/>
                </a:solidFill>
                <a:latin typeface="Calibri" panose="020F0702030404030204" pitchFamily="34" charset="0"/>
                <a:ea typeface="等线" panose="02010600030101010101" pitchFamily="2" charset="-122"/>
              </a:rPr>
              <a:t>3. </a:t>
            </a:r>
            <a:r>
              <a:rPr kumimoji="0" lang="zh-CN" altLang="en-US" b="1">
                <a:solidFill>
                  <a:srgbClr val="000000"/>
                </a:solidFill>
                <a:latin typeface="Calibri" panose="020F0702030404030204" pitchFamily="34" charset="0"/>
                <a:ea typeface="等线" panose="02010600030101010101" pitchFamily="2" charset="-122"/>
              </a:rPr>
              <a:t>如何看一篇论文</a:t>
            </a:r>
            <a:r>
              <a:rPr kumimoji="0" lang="en-US" altLang="zh-CN" b="1">
                <a:solidFill>
                  <a:srgbClr val="000000"/>
                </a:solidFill>
                <a:latin typeface="Calibri" panose="020F0702030404030204" pitchFamily="34" charset="0"/>
                <a:ea typeface="等线" panose="02010600030101010101" pitchFamily="2" charset="-122"/>
              </a:rPr>
              <a:t>/</a:t>
            </a:r>
            <a:r>
              <a:rPr kumimoji="0" lang="zh-CN" altLang="en-US" b="1">
                <a:solidFill>
                  <a:srgbClr val="000000"/>
                </a:solidFill>
                <a:latin typeface="Calibri" panose="020F0702030404030204" pitchFamily="34" charset="0"/>
                <a:ea typeface="等线" panose="02010600030101010101" pitchFamily="2" charset="-122"/>
              </a:rPr>
              <a:t>专利</a:t>
            </a:r>
          </a:p>
        </p:txBody>
      </p:sp>
      <p:sp>
        <p:nvSpPr>
          <p:cNvPr id="6" name="矩形 5"/>
          <p:cNvSpPr/>
          <p:nvPr/>
        </p:nvSpPr>
        <p:spPr>
          <a:xfrm>
            <a:off x="827405" y="1557655"/>
            <a:ext cx="7005320" cy="718820"/>
          </a:xfrm>
          <a:prstGeom prst="rect">
            <a:avLst/>
          </a:prstGeom>
          <a:solidFill>
            <a:sysClr val="window" lastClr="FFFFFF">
              <a:lumMod val="50000"/>
            </a:sysClr>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2800" kern="0" dirty="0">
                <a:solidFill>
                  <a:prstClr val="white"/>
                </a:solidFill>
                <a:effectLst>
                  <a:outerShdw blurRad="38100" dist="38100" dir="2700000" algn="tl">
                    <a:srgbClr val="000000">
                      <a:alpha val="43137"/>
                    </a:srgbClr>
                  </a:outerShdw>
                </a:effectLst>
                <a:latin typeface="Calibri" panose="020F0702030404030204"/>
                <a:ea typeface="等线" panose="02010600030101010101" pitchFamily="2" charset="-122"/>
              </a:rPr>
              <a:t>找到了文献，怎么读才是正确的姿势呢？</a:t>
            </a:r>
          </a:p>
        </p:txBody>
      </p:sp>
      <p:sp>
        <p:nvSpPr>
          <p:cNvPr id="7" name="矩形 6"/>
          <p:cNvSpPr/>
          <p:nvPr/>
        </p:nvSpPr>
        <p:spPr>
          <a:xfrm>
            <a:off x="827088" y="2420938"/>
            <a:ext cx="3097212" cy="3600450"/>
          </a:xfrm>
          <a:prstGeom prst="rect">
            <a:avLst/>
          </a:prstGeom>
          <a:solidFill>
            <a:srgbClr val="ED7D31"/>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2800" kern="0" dirty="0">
                <a:solidFill>
                  <a:prstClr val="white"/>
                </a:solidFill>
                <a:latin typeface="Calibri" panose="020F0702030404030204"/>
                <a:ea typeface="等线" panose="02010600030101010101" pitchFamily="2" charset="-122"/>
              </a:rPr>
              <a:t>学位论文</a:t>
            </a:r>
            <a:endParaRPr kumimoji="0" lang="en-US" altLang="zh-CN" sz="2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2800" kern="0" dirty="0">
                <a:solidFill>
                  <a:prstClr val="white"/>
                </a:solidFill>
                <a:latin typeface="Calibri" panose="020F0702030404030204"/>
                <a:ea typeface="等线" panose="02010600030101010101" pitchFamily="2" charset="-122"/>
              </a:rPr>
              <a:t>又叫</a:t>
            </a:r>
            <a:endParaRPr kumimoji="0" lang="en-US" altLang="zh-CN" sz="2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2800" kern="0" dirty="0">
                <a:solidFill>
                  <a:prstClr val="white"/>
                </a:solidFill>
                <a:latin typeface="Calibri" panose="020F0702030404030204"/>
                <a:ea typeface="等线" panose="02010600030101010101" pitchFamily="2" charset="-122"/>
              </a:rPr>
              <a:t>大论文</a:t>
            </a:r>
          </a:p>
        </p:txBody>
      </p:sp>
      <p:sp>
        <p:nvSpPr>
          <p:cNvPr id="8" name="矩形 7"/>
          <p:cNvSpPr/>
          <p:nvPr/>
        </p:nvSpPr>
        <p:spPr>
          <a:xfrm>
            <a:off x="4067175" y="2420938"/>
            <a:ext cx="3168650" cy="3600450"/>
          </a:xfrm>
          <a:prstGeom prst="rect">
            <a:avLst/>
          </a:prstGeom>
          <a:solidFill>
            <a:srgbClr val="0070C0"/>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2800" kern="0" dirty="0">
                <a:solidFill>
                  <a:prstClr val="white"/>
                </a:solidFill>
                <a:latin typeface="Calibri" panose="020F0702030404030204"/>
                <a:ea typeface="等线" panose="02010600030101010101" pitchFamily="2" charset="-122"/>
              </a:rPr>
              <a:t>期刊论文、会议论文</a:t>
            </a:r>
            <a:endParaRPr kumimoji="0" lang="en-US" altLang="zh-CN" sz="2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2800" kern="0" dirty="0">
                <a:solidFill>
                  <a:prstClr val="white"/>
                </a:solidFill>
                <a:latin typeface="Calibri" panose="020F0702030404030204"/>
                <a:ea typeface="等线" panose="02010600030101010101" pitchFamily="2" charset="-122"/>
              </a:rPr>
              <a:t>又叫</a:t>
            </a:r>
            <a:endParaRPr kumimoji="0" lang="en-US" altLang="zh-CN" sz="2800" kern="0" dirty="0">
              <a:solidFill>
                <a:prstClr val="white"/>
              </a:solidFill>
              <a:latin typeface="Calibri" panose="020F0702030404030204"/>
              <a:ea typeface="等线" panose="02010600030101010101" pitchFamily="2" charset="-122"/>
            </a:endParaRPr>
          </a:p>
          <a:p>
            <a:pPr algn="ctr" defTabSz="457200" eaLnBrk="1" fontAlgn="auto" hangingPunct="1">
              <a:spcBef>
                <a:spcPts val="0"/>
              </a:spcBef>
              <a:spcAft>
                <a:spcPts val="0"/>
              </a:spcAft>
              <a:defRPr/>
            </a:pPr>
            <a:r>
              <a:rPr kumimoji="0" lang="zh-CN" altLang="en-US" sz="2800" kern="0" dirty="0">
                <a:solidFill>
                  <a:prstClr val="white"/>
                </a:solidFill>
                <a:latin typeface="Calibri" panose="020F0702030404030204"/>
                <a:ea typeface="等线" panose="02010600030101010101" pitchFamily="2" charset="-122"/>
              </a:rPr>
              <a:t>小论文</a:t>
            </a:r>
          </a:p>
        </p:txBody>
      </p:sp>
      <p:sp>
        <p:nvSpPr>
          <p:cNvPr id="10" name="矩形 9"/>
          <p:cNvSpPr/>
          <p:nvPr/>
        </p:nvSpPr>
        <p:spPr>
          <a:xfrm>
            <a:off x="7315200" y="2420938"/>
            <a:ext cx="1865313" cy="3600450"/>
          </a:xfrm>
          <a:prstGeom prst="rect">
            <a:avLst/>
          </a:prstGeom>
          <a:solidFill>
            <a:srgbClr val="70AD47">
              <a:lumMod val="50000"/>
            </a:srgbClr>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2800" kern="0" dirty="0">
                <a:solidFill>
                  <a:prstClr val="white"/>
                </a:solidFill>
                <a:latin typeface="Calibri" panose="020F0702030404030204"/>
                <a:ea typeface="等线" panose="02010600030101010101" pitchFamily="2" charset="-122"/>
              </a:rPr>
              <a:t>专利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综述范例剖析</a:t>
            </a:r>
            <a:endParaRPr lang="zh-CN" altLang="en-US" dirty="0"/>
          </a:p>
        </p:txBody>
      </p:sp>
      <p:sp>
        <p:nvSpPr>
          <p:cNvPr id="3" name="内容占位符 2"/>
          <p:cNvSpPr>
            <a:spLocks noGrp="1"/>
          </p:cNvSpPr>
          <p:nvPr>
            <p:ph sz="half" idx="1"/>
          </p:nvPr>
        </p:nvSpPr>
        <p:spPr>
          <a:xfrm>
            <a:off x="1043608" y="896157"/>
            <a:ext cx="7832725" cy="4598670"/>
          </a:xfrm>
        </p:spPr>
        <p:txBody>
          <a:bodyPr/>
          <a:lstStyle/>
          <a:p>
            <a:pPr marL="0" indent="0" algn="ctr">
              <a:buNone/>
            </a:pPr>
            <a:r>
              <a:rPr lang="en-US" sz="2400" b="1" dirty="0"/>
              <a:t>Advances of Deep Learning for Computational Histopathology: Principles and Applications </a:t>
            </a:r>
          </a:p>
          <a:p>
            <a:pPr marL="0" indent="0" algn="just">
              <a:buNone/>
            </a:pPr>
            <a:r>
              <a:rPr lang="en-US" sz="2400" dirty="0"/>
              <a:t>Abstract: </a:t>
            </a:r>
            <a:r>
              <a:rPr lang="en-US" sz="2400" dirty="0">
                <a:highlight>
                  <a:srgbClr val="FF00FF"/>
                </a:highlight>
              </a:rPr>
              <a:t>With the remarkable success of digital histopathology, we have witnessed a rapid expansion </a:t>
            </a:r>
            <a:r>
              <a:rPr lang="en-US" sz="2400" dirty="0"/>
              <a:t>of the use of computational methods for the analysis of digital pathology and biopsy image patches. </a:t>
            </a:r>
            <a:r>
              <a:rPr lang="en-US" sz="2400" dirty="0">
                <a:highlight>
                  <a:srgbClr val="FF00FF"/>
                </a:highlight>
              </a:rPr>
              <a:t>However, the unprecedented scale and heterogeneous patterns of histopathological images have presented critical computational bottlenecks requiring new computational histopathology tools.</a:t>
            </a:r>
            <a:r>
              <a:rPr lang="en-US" sz="2400" dirty="0"/>
              <a:t> Recently, deep learning technology has been extremely successful in the field of computer vision, which has also boosted considerable interest in digital pathology applications. </a:t>
            </a:r>
            <a:endParaRPr lang="en-US" sz="2400" b="1"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70</a:t>
            </a:fld>
            <a:endParaRPr lang="en-US" altLang="zh-CN"/>
          </a:p>
        </p:txBody>
      </p:sp>
    </p:spTree>
    <p:extLst>
      <p:ext uri="{BB962C8B-B14F-4D97-AF65-F5344CB8AC3E}">
        <p14:creationId xmlns:p14="http://schemas.microsoft.com/office/powerpoint/2010/main" val="16940025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综述范例剖析</a:t>
            </a:r>
            <a:endParaRPr lang="zh-CN" altLang="en-US" dirty="0"/>
          </a:p>
        </p:txBody>
      </p:sp>
      <p:sp>
        <p:nvSpPr>
          <p:cNvPr id="3" name="内容占位符 2"/>
          <p:cNvSpPr>
            <a:spLocks noGrp="1"/>
          </p:cNvSpPr>
          <p:nvPr>
            <p:ph sz="half" idx="1"/>
          </p:nvPr>
        </p:nvSpPr>
        <p:spPr>
          <a:xfrm>
            <a:off x="1043608" y="896157"/>
            <a:ext cx="7832725" cy="4598670"/>
          </a:xfrm>
        </p:spPr>
        <p:txBody>
          <a:bodyPr/>
          <a:lstStyle/>
          <a:p>
            <a:pPr marL="0" indent="0" algn="ctr">
              <a:buNone/>
            </a:pPr>
            <a:r>
              <a:rPr lang="en-US" sz="2400" b="1" dirty="0"/>
              <a:t>Advances of Deep Learning for Computational Histopathology: Principles and Applications </a:t>
            </a:r>
          </a:p>
          <a:p>
            <a:pPr marL="0" indent="0" algn="just">
              <a:buNone/>
            </a:pPr>
            <a:r>
              <a:rPr lang="en-US" sz="2400" dirty="0">
                <a:highlight>
                  <a:srgbClr val="00FF00"/>
                </a:highlight>
              </a:rPr>
              <a:t>Deep learning and its extensions have opened several avenues to tackle many challenging histopathological image analysis problems</a:t>
            </a:r>
            <a:r>
              <a:rPr lang="en-US" sz="2400" dirty="0"/>
              <a:t> including color normalization, image segmentation, and the diagnosis/prognosis of human cancers. In this paper, </a:t>
            </a:r>
            <a:r>
              <a:rPr lang="en-US" sz="2400" dirty="0">
                <a:highlight>
                  <a:srgbClr val="FFFF00"/>
                </a:highlight>
              </a:rPr>
              <a:t>we provide a comprehensive up-to-date review of the deep learning methods for digital H&amp;E-stained pathology image analysis</a:t>
            </a:r>
            <a:r>
              <a:rPr lang="en-US" sz="2400" dirty="0"/>
              <a:t>. Specifically, </a:t>
            </a:r>
            <a:r>
              <a:rPr lang="en-US" sz="2400" dirty="0">
                <a:highlight>
                  <a:srgbClr val="FFFF00"/>
                </a:highlight>
              </a:rPr>
              <a:t>we first describe recent literature that uses deep learning for color normalization</a:t>
            </a:r>
            <a:r>
              <a:rPr lang="en-US" sz="2400" dirty="0"/>
              <a:t>, which is one essential research direction for H&amp;E-stained histopathological image analysis. </a:t>
            </a:r>
            <a:r>
              <a:rPr lang="en-US" sz="2400" dirty="0">
                <a:highlight>
                  <a:srgbClr val="00FFFF"/>
                </a:highlight>
              </a:rPr>
              <a:t>Followed by the discussion of color normalization, we review applications of the deep learning method for various H&amp;E-stained image analysis tasks such as nuclei and tissue segmentation</a:t>
            </a:r>
            <a:r>
              <a:rPr lang="en-US" sz="2400" dirty="0"/>
              <a:t>. </a:t>
            </a:r>
            <a:endParaRPr lang="en-US" sz="2400" b="1"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71</a:t>
            </a:fld>
            <a:endParaRPr lang="en-US" altLang="zh-CN"/>
          </a:p>
        </p:txBody>
      </p:sp>
    </p:spTree>
    <p:extLst>
      <p:ext uri="{BB962C8B-B14F-4D97-AF65-F5344CB8AC3E}">
        <p14:creationId xmlns:p14="http://schemas.microsoft.com/office/powerpoint/2010/main" val="21060396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综述范例剖析</a:t>
            </a:r>
            <a:endParaRPr lang="zh-CN" altLang="en-US" dirty="0"/>
          </a:p>
        </p:txBody>
      </p:sp>
      <p:sp>
        <p:nvSpPr>
          <p:cNvPr id="3" name="内容占位符 2"/>
          <p:cNvSpPr>
            <a:spLocks noGrp="1"/>
          </p:cNvSpPr>
          <p:nvPr>
            <p:ph sz="half" idx="1"/>
          </p:nvPr>
        </p:nvSpPr>
        <p:spPr>
          <a:xfrm>
            <a:off x="1043608" y="896157"/>
            <a:ext cx="7832725" cy="4598670"/>
          </a:xfrm>
        </p:spPr>
        <p:txBody>
          <a:bodyPr/>
          <a:lstStyle/>
          <a:p>
            <a:pPr marL="0" indent="0" algn="ctr">
              <a:buNone/>
            </a:pPr>
            <a:r>
              <a:rPr lang="en-US" sz="2400" b="1" dirty="0"/>
              <a:t>Advances of Deep Learning for Computational Histopathology: Principles and Applications </a:t>
            </a:r>
          </a:p>
          <a:p>
            <a:pPr marL="0" indent="0" algn="just">
              <a:buNone/>
            </a:pPr>
            <a:r>
              <a:rPr lang="en-US" sz="2400" dirty="0">
                <a:highlight>
                  <a:srgbClr val="FF00FF"/>
                </a:highlight>
              </a:rPr>
              <a:t>We also summarize several key clinical studies </a:t>
            </a:r>
            <a:r>
              <a:rPr lang="en-US" sz="2400" dirty="0"/>
              <a:t>that use deep learning for the diagnosis and prognosis of human cancers from H&amp;E-stained histopathological images. </a:t>
            </a:r>
            <a:r>
              <a:rPr lang="en-US" sz="2400" dirty="0">
                <a:highlight>
                  <a:srgbClr val="FF0000"/>
                </a:highlight>
              </a:rPr>
              <a:t>Finally, online resources and open research problems on pathological image analysis are also provided in this review </a:t>
            </a:r>
            <a:r>
              <a:rPr lang="en-US" sz="2400" dirty="0"/>
              <a:t>for the convenience of researchers who are interested in this exciting field</a:t>
            </a:r>
            <a:endParaRPr lang="en-US" sz="2400" b="1"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72</a:t>
            </a:fld>
            <a:endParaRPr lang="en-US" altLang="zh-CN"/>
          </a:p>
        </p:txBody>
      </p:sp>
    </p:spTree>
    <p:extLst>
      <p:ext uri="{BB962C8B-B14F-4D97-AF65-F5344CB8AC3E}">
        <p14:creationId xmlns:p14="http://schemas.microsoft.com/office/powerpoint/2010/main" val="35183436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综述范例剖析</a:t>
            </a:r>
            <a:endParaRPr lang="zh-CN" altLang="en-US" dirty="0"/>
          </a:p>
        </p:txBody>
      </p:sp>
      <p:sp>
        <p:nvSpPr>
          <p:cNvPr id="3" name="内容占位符 2"/>
          <p:cNvSpPr>
            <a:spLocks noGrp="1"/>
          </p:cNvSpPr>
          <p:nvPr>
            <p:ph sz="half" idx="1"/>
          </p:nvPr>
        </p:nvSpPr>
        <p:spPr>
          <a:xfrm>
            <a:off x="1043608" y="896157"/>
            <a:ext cx="7832725" cy="4598670"/>
          </a:xfrm>
        </p:spPr>
        <p:txBody>
          <a:bodyPr/>
          <a:lstStyle/>
          <a:p>
            <a:pPr marL="0" indent="0" algn="ctr">
              <a:buNone/>
            </a:pPr>
            <a:r>
              <a:rPr lang="en-US" sz="2400" b="1" dirty="0"/>
              <a:t>Advances of Deep Learning for Computational Histopathology: Principles and Applications </a:t>
            </a:r>
          </a:p>
          <a:p>
            <a:pPr marL="514350" indent="-514350">
              <a:buAutoNum type="arabicPeriod"/>
            </a:pPr>
            <a:r>
              <a:rPr lang="zh-CN" altLang="en-US" b="1" dirty="0"/>
              <a:t>怎么找进展</a:t>
            </a:r>
            <a:r>
              <a:rPr lang="en-US" altLang="zh-CN" b="1" dirty="0"/>
              <a:t>?</a:t>
            </a:r>
          </a:p>
          <a:p>
            <a:pPr marL="0" indent="0">
              <a:buNone/>
            </a:pPr>
            <a:endParaRPr lang="en-US" altLang="zh-CN" b="1"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73</a:t>
            </a:fld>
            <a:endParaRPr lang="en-US" altLang="zh-CN"/>
          </a:p>
        </p:txBody>
      </p:sp>
      <p:pic>
        <p:nvPicPr>
          <p:cNvPr id="6" name="图形 5" descr="关闭 纯色填充">
            <a:extLst>
              <a:ext uri="{FF2B5EF4-FFF2-40B4-BE49-F238E27FC236}">
                <a16:creationId xmlns:a16="http://schemas.microsoft.com/office/drawing/2014/main" id="{013FBB75-515F-4CDD-8FA1-A7C1783032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7944" y="3140968"/>
            <a:ext cx="1322437" cy="1322437"/>
          </a:xfrm>
          <a:prstGeom prst="rect">
            <a:avLst/>
          </a:prstGeom>
        </p:spPr>
      </p:pic>
    </p:spTree>
    <p:extLst>
      <p:ext uri="{BB962C8B-B14F-4D97-AF65-F5344CB8AC3E}">
        <p14:creationId xmlns:p14="http://schemas.microsoft.com/office/powerpoint/2010/main" val="145786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综述范例剖析</a:t>
            </a:r>
            <a:endParaRPr lang="zh-CN" altLang="en-US" dirty="0"/>
          </a:p>
        </p:txBody>
      </p:sp>
      <p:sp>
        <p:nvSpPr>
          <p:cNvPr id="3" name="内容占位符 2"/>
          <p:cNvSpPr>
            <a:spLocks noGrp="1"/>
          </p:cNvSpPr>
          <p:nvPr>
            <p:ph sz="half" idx="1"/>
          </p:nvPr>
        </p:nvSpPr>
        <p:spPr>
          <a:xfrm>
            <a:off x="1043608" y="896157"/>
            <a:ext cx="7832725" cy="4598670"/>
          </a:xfrm>
        </p:spPr>
        <p:txBody>
          <a:bodyPr/>
          <a:lstStyle/>
          <a:p>
            <a:pPr marL="0" indent="0" algn="ctr">
              <a:buNone/>
            </a:pPr>
            <a:r>
              <a:rPr lang="en-US" sz="2400" b="1" dirty="0"/>
              <a:t>Advances of Deep Learning for Computational Histopathology: Principles and Applications </a:t>
            </a:r>
          </a:p>
          <a:p>
            <a:pPr marL="0" indent="0">
              <a:buNone/>
            </a:pPr>
            <a:r>
              <a:rPr lang="en-US" altLang="zh-CN" b="1" dirty="0"/>
              <a:t>2.</a:t>
            </a:r>
            <a:r>
              <a:rPr lang="zh-CN" altLang="en-US" b="1" dirty="0"/>
              <a:t> 怎么描述进展</a:t>
            </a:r>
            <a:endParaRPr lang="en-US" altLang="zh-CN" b="1" dirty="0"/>
          </a:p>
          <a:p>
            <a:pPr marL="0" indent="0" algn="just">
              <a:buNone/>
            </a:pPr>
            <a:r>
              <a:rPr lang="en-US" sz="2000" dirty="0"/>
              <a:t>In this paper, </a:t>
            </a:r>
            <a:r>
              <a:rPr lang="en-US" sz="2000" dirty="0">
                <a:highlight>
                  <a:srgbClr val="FF0000"/>
                </a:highlight>
              </a:rPr>
              <a:t>we systematically review the research directions and challenges</a:t>
            </a:r>
            <a:r>
              <a:rPr lang="en-US" sz="2000" dirty="0"/>
              <a:t> of deep learning methods for H&amp;E-stained histopathological image analysis (shown in Figure 1). Our paper is organized as follows. In </a:t>
            </a:r>
            <a:r>
              <a:rPr lang="en-US" sz="2000" dirty="0">
                <a:highlight>
                  <a:srgbClr val="00FF00"/>
                </a:highlight>
              </a:rPr>
              <a:t>Section 2, we will briefly introduce the concepts and structure of the deep neural network</a:t>
            </a:r>
            <a:r>
              <a:rPr lang="en-US" sz="2000" dirty="0"/>
              <a:t>. </a:t>
            </a:r>
            <a:r>
              <a:rPr lang="en-US" sz="2000" dirty="0">
                <a:highlight>
                  <a:srgbClr val="00FFFF"/>
                </a:highlight>
              </a:rPr>
              <a:t>In Section 3, we will introduce the research direction of color normalization</a:t>
            </a:r>
            <a:r>
              <a:rPr lang="en-US" sz="2000" dirty="0"/>
              <a:t> for the H&amp;E-stained histopathological image analysis. </a:t>
            </a:r>
            <a:r>
              <a:rPr lang="en-US" sz="2000" dirty="0">
                <a:highlight>
                  <a:srgbClr val="FF00FF"/>
                </a:highlight>
              </a:rPr>
              <a:t>In Section 4, we will summarize the literatures that applied the deep learning method for various H&amp;E image segmentation tasks </a:t>
            </a:r>
            <a:r>
              <a:rPr lang="en-US" sz="2000" dirty="0"/>
              <a:t>such as nuclei and tissue segmentation. </a:t>
            </a:r>
            <a:r>
              <a:rPr lang="en-US" sz="2000" dirty="0">
                <a:highlight>
                  <a:srgbClr val="FF0000"/>
                </a:highlight>
              </a:rPr>
              <a:t>In Section 5, we will review the clinical studies </a:t>
            </a:r>
            <a:r>
              <a:rPr lang="en-US" sz="2000" dirty="0"/>
              <a:t>that apply H&amp;E-stained histopathological images for the diagnosis and prognosis of cancer based on H&amp;E-stained histopathological images. </a:t>
            </a:r>
            <a:r>
              <a:rPr lang="en-US" sz="2000" dirty="0">
                <a:highlight>
                  <a:srgbClr val="FFFF00"/>
                </a:highlight>
              </a:rPr>
              <a:t>Finally, online resources and open research problems </a:t>
            </a:r>
            <a:r>
              <a:rPr lang="en-US" sz="2000" dirty="0"/>
              <a:t>on H&amp;E-stained histopathology image analysis are also provided in Section 6.</a:t>
            </a:r>
            <a:endParaRPr lang="en-US" altLang="zh-CN" sz="2000" b="1"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74</a:t>
            </a:fld>
            <a:endParaRPr lang="en-US" altLang="zh-CN"/>
          </a:p>
        </p:txBody>
      </p:sp>
    </p:spTree>
    <p:extLst>
      <p:ext uri="{BB962C8B-B14F-4D97-AF65-F5344CB8AC3E}">
        <p14:creationId xmlns:p14="http://schemas.microsoft.com/office/powerpoint/2010/main" val="8627207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综述范例剖析</a:t>
            </a:r>
            <a:endParaRPr lang="zh-CN" altLang="en-US" dirty="0"/>
          </a:p>
        </p:txBody>
      </p:sp>
      <p:sp>
        <p:nvSpPr>
          <p:cNvPr id="3" name="内容占位符 2"/>
          <p:cNvSpPr>
            <a:spLocks noGrp="1"/>
          </p:cNvSpPr>
          <p:nvPr>
            <p:ph sz="half" idx="1"/>
          </p:nvPr>
        </p:nvSpPr>
        <p:spPr>
          <a:xfrm>
            <a:off x="1043608" y="896157"/>
            <a:ext cx="7832725" cy="4598670"/>
          </a:xfrm>
        </p:spPr>
        <p:txBody>
          <a:bodyPr/>
          <a:lstStyle/>
          <a:p>
            <a:pPr marL="0" indent="0" algn="ctr">
              <a:buNone/>
            </a:pPr>
            <a:r>
              <a:rPr lang="en-US" sz="2400" b="1" dirty="0"/>
              <a:t>A survey on artificial intelligence in histopathology image analysis</a:t>
            </a:r>
          </a:p>
          <a:p>
            <a:pPr marL="0" indent="0" algn="just">
              <a:buNone/>
            </a:pPr>
            <a:r>
              <a:rPr lang="en-US" altLang="zh-CN" dirty="0"/>
              <a:t>Abstract: </a:t>
            </a:r>
            <a:r>
              <a:rPr lang="en-US" sz="2400" dirty="0">
                <a:highlight>
                  <a:srgbClr val="FFFF00"/>
                </a:highlight>
              </a:rPr>
              <a:t>The increasing adoption </a:t>
            </a:r>
            <a:r>
              <a:rPr lang="en-US" sz="2400" dirty="0"/>
              <a:t>of the whole slide image (WSI) technology in histopathology </a:t>
            </a:r>
            <a:r>
              <a:rPr lang="en-US" sz="2400" dirty="0">
                <a:highlight>
                  <a:srgbClr val="FFFF00"/>
                </a:highlight>
              </a:rPr>
              <a:t>has dramatically transformed pathologists' workflow and allowed the use of computer systems</a:t>
            </a:r>
            <a:r>
              <a:rPr lang="en-US" sz="2400" dirty="0"/>
              <a:t> in histopathology analysis. </a:t>
            </a:r>
            <a:r>
              <a:rPr lang="en-US" sz="2400" dirty="0">
                <a:highlight>
                  <a:srgbClr val="00FF00"/>
                </a:highlight>
              </a:rPr>
              <a:t>Extensive research in Artificial Intelligence </a:t>
            </a:r>
            <a:r>
              <a:rPr lang="en-US" sz="2400" dirty="0"/>
              <a:t>(AI) with a huge progress has been conducted resulting in efficient, effective, and robust algorithms for several applications including cancer diagnosis, prognosis, and treatment. These algorithms </a:t>
            </a:r>
            <a:r>
              <a:rPr lang="en-US" sz="2400" dirty="0">
                <a:highlight>
                  <a:srgbClr val="00FF00"/>
                </a:highlight>
              </a:rPr>
              <a:t>offer highly accurate predictions but lack transparency, understandability, and actionability. </a:t>
            </a:r>
            <a:endParaRPr lang="en-US" sz="2400" b="1" dirty="0">
              <a:highlight>
                <a:srgbClr val="00FF00"/>
              </a:highlight>
            </a:endParaRPr>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75</a:t>
            </a:fld>
            <a:endParaRPr lang="en-US" altLang="zh-CN"/>
          </a:p>
        </p:txBody>
      </p:sp>
    </p:spTree>
    <p:extLst>
      <p:ext uri="{BB962C8B-B14F-4D97-AF65-F5344CB8AC3E}">
        <p14:creationId xmlns:p14="http://schemas.microsoft.com/office/powerpoint/2010/main" val="17815127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综述范例剖析</a:t>
            </a:r>
            <a:endParaRPr lang="zh-CN" altLang="en-US" dirty="0"/>
          </a:p>
        </p:txBody>
      </p:sp>
      <p:sp>
        <p:nvSpPr>
          <p:cNvPr id="3" name="内容占位符 2"/>
          <p:cNvSpPr>
            <a:spLocks noGrp="1"/>
          </p:cNvSpPr>
          <p:nvPr>
            <p:ph sz="half" idx="1"/>
          </p:nvPr>
        </p:nvSpPr>
        <p:spPr>
          <a:xfrm>
            <a:off x="1043608" y="896157"/>
            <a:ext cx="7832725" cy="4598670"/>
          </a:xfrm>
        </p:spPr>
        <p:txBody>
          <a:bodyPr/>
          <a:lstStyle/>
          <a:p>
            <a:pPr marL="0" indent="0" algn="ctr">
              <a:buNone/>
            </a:pPr>
            <a:r>
              <a:rPr lang="en-US" sz="2400" b="1" dirty="0"/>
              <a:t>A survey on artificial intelligence in histopathology image analysis</a:t>
            </a:r>
          </a:p>
          <a:p>
            <a:pPr marL="0" indent="0" algn="just">
              <a:buNone/>
            </a:pPr>
            <a:r>
              <a:rPr lang="en-US" sz="2400" dirty="0">
                <a:highlight>
                  <a:srgbClr val="FFFF00"/>
                </a:highlight>
              </a:rPr>
              <a:t>Thus, explainable artificial intelligence (XAI) techniques are needed</a:t>
            </a:r>
            <a:r>
              <a:rPr lang="en-US" sz="2400" dirty="0"/>
              <a:t> not only to understand the mechanism behind the decisions made by AI methods and increase user trust but also to broaden the use of AI algorithms in the clinical setting. </a:t>
            </a:r>
            <a:r>
              <a:rPr lang="en-US" sz="2400" dirty="0">
                <a:highlight>
                  <a:srgbClr val="00FF00"/>
                </a:highlight>
              </a:rPr>
              <a:t>From the survey of over 150 papers, we explore different AI algorithms</a:t>
            </a:r>
            <a:r>
              <a:rPr lang="en-US" sz="2400" dirty="0"/>
              <a:t> that have been applied and contributed to the histopathology image analysis workflow. </a:t>
            </a:r>
            <a:r>
              <a:rPr lang="en-US" sz="2400" dirty="0">
                <a:highlight>
                  <a:srgbClr val="00FFFF"/>
                </a:highlight>
              </a:rPr>
              <a:t>We first address the workflow</a:t>
            </a:r>
            <a:r>
              <a:rPr lang="en-US" sz="2400" dirty="0"/>
              <a:t> of the histopathological process. </a:t>
            </a:r>
            <a:r>
              <a:rPr lang="en-US" sz="2400" dirty="0">
                <a:highlight>
                  <a:srgbClr val="FF00FF"/>
                </a:highlight>
              </a:rPr>
              <a:t>We present an overview of various learning-based, XAI, and actionable techniques</a:t>
            </a:r>
            <a:r>
              <a:rPr lang="en-US" sz="2400" dirty="0"/>
              <a:t> relevant to deep learning methods in histopathological imaging. </a:t>
            </a:r>
            <a:r>
              <a:rPr lang="en-US" sz="2400" dirty="0">
                <a:highlight>
                  <a:srgbClr val="FF0000"/>
                </a:highlight>
              </a:rPr>
              <a:t>We also address the evaluation of XAI methods and the need to ensure their reliability on the field.</a:t>
            </a:r>
            <a:endParaRPr lang="en-US" sz="2400" b="1" dirty="0">
              <a:highlight>
                <a:srgbClr val="FF0000"/>
              </a:highlight>
            </a:endParaRPr>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76</a:t>
            </a:fld>
            <a:endParaRPr lang="en-US" altLang="zh-CN"/>
          </a:p>
        </p:txBody>
      </p:sp>
    </p:spTree>
    <p:extLst>
      <p:ext uri="{BB962C8B-B14F-4D97-AF65-F5344CB8AC3E}">
        <p14:creationId xmlns:p14="http://schemas.microsoft.com/office/powerpoint/2010/main" val="34996186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综述范例剖析</a:t>
            </a:r>
            <a:endParaRPr lang="zh-CN" altLang="en-US" dirty="0"/>
          </a:p>
        </p:txBody>
      </p:sp>
      <p:sp>
        <p:nvSpPr>
          <p:cNvPr id="3" name="内容占位符 2"/>
          <p:cNvSpPr>
            <a:spLocks noGrp="1"/>
          </p:cNvSpPr>
          <p:nvPr>
            <p:ph sz="half" idx="1"/>
          </p:nvPr>
        </p:nvSpPr>
        <p:spPr>
          <a:xfrm>
            <a:off x="1043608" y="896157"/>
            <a:ext cx="7832725" cy="4598670"/>
          </a:xfrm>
        </p:spPr>
        <p:txBody>
          <a:bodyPr/>
          <a:lstStyle/>
          <a:p>
            <a:pPr marL="0" indent="0" algn="ctr">
              <a:buNone/>
            </a:pPr>
            <a:r>
              <a:rPr lang="en-US" sz="2400" b="1" dirty="0"/>
              <a:t>Advances of Deep Learning for Computational Histopathology: Principles and Applications </a:t>
            </a:r>
          </a:p>
          <a:p>
            <a:pPr marL="514350" indent="-514350">
              <a:buAutoNum type="arabicPeriod"/>
            </a:pPr>
            <a:r>
              <a:rPr lang="zh-CN" altLang="en-US" b="1" dirty="0"/>
              <a:t>怎么找进展</a:t>
            </a:r>
            <a:r>
              <a:rPr lang="en-US" altLang="zh-CN" b="1" dirty="0"/>
              <a:t>?</a:t>
            </a:r>
          </a:p>
          <a:p>
            <a:pPr marL="0" indent="0" algn="just">
              <a:buNone/>
            </a:pPr>
            <a:r>
              <a:rPr lang="en-US" sz="2400" dirty="0">
                <a:highlight>
                  <a:srgbClr val="FFFF00"/>
                </a:highlight>
              </a:rPr>
              <a:t>search process using a combination of keywords </a:t>
            </a:r>
            <a:r>
              <a:rPr lang="en-US" sz="2400" dirty="0"/>
              <a:t>in histopathology image analysis (such as </a:t>
            </a:r>
            <a:r>
              <a:rPr lang="en-US" sz="2400" dirty="0">
                <a:highlight>
                  <a:srgbClr val="FFFF00"/>
                </a:highlight>
              </a:rPr>
              <a:t>histopathology, deep learning, computational pathology, digital pathology, artificial intelligence, and machine learning</a:t>
            </a:r>
            <a:r>
              <a:rPr lang="en-US" sz="2400" dirty="0"/>
              <a:t>). </a:t>
            </a:r>
            <a:r>
              <a:rPr lang="en-US" sz="2400" dirty="0">
                <a:highlight>
                  <a:srgbClr val="00FF00"/>
                </a:highlight>
              </a:rPr>
              <a:t>We then used exclusion criteria to (a) only capture studies that considered AI algorithms applied and contributed to the histopathology image analysis workflow</a:t>
            </a:r>
            <a:r>
              <a:rPr lang="en-US" sz="2400" dirty="0"/>
              <a:t>, and (</a:t>
            </a:r>
            <a:r>
              <a:rPr lang="en-US" sz="2400" dirty="0">
                <a:highlight>
                  <a:srgbClr val="00FFFF"/>
                </a:highlight>
              </a:rPr>
              <a:t>b) focus on the application areas in histopathology</a:t>
            </a:r>
            <a:r>
              <a:rPr lang="en-US" sz="2400" dirty="0"/>
              <a:t>. </a:t>
            </a:r>
            <a:r>
              <a:rPr lang="en-US" sz="2400" dirty="0">
                <a:highlight>
                  <a:srgbClr val="FF00FF"/>
                </a:highlight>
              </a:rPr>
              <a:t>As a consequence, a total of 155 papers were selected and reviewed in this survey paper</a:t>
            </a:r>
            <a:r>
              <a:rPr lang="en-US" sz="2400" dirty="0"/>
              <a:t>.</a:t>
            </a:r>
            <a:endParaRPr lang="en-US" altLang="zh-CN" sz="2400" b="1"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77</a:t>
            </a:fld>
            <a:endParaRPr lang="en-US" altLang="zh-CN"/>
          </a:p>
        </p:txBody>
      </p:sp>
    </p:spTree>
    <p:extLst>
      <p:ext uri="{BB962C8B-B14F-4D97-AF65-F5344CB8AC3E}">
        <p14:creationId xmlns:p14="http://schemas.microsoft.com/office/powerpoint/2010/main" val="21447635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综述范例剖析</a:t>
            </a:r>
            <a:endParaRPr lang="zh-CN" altLang="en-US" dirty="0"/>
          </a:p>
        </p:txBody>
      </p:sp>
      <p:sp>
        <p:nvSpPr>
          <p:cNvPr id="3" name="内容占位符 2"/>
          <p:cNvSpPr>
            <a:spLocks noGrp="1"/>
          </p:cNvSpPr>
          <p:nvPr>
            <p:ph sz="half" idx="1"/>
          </p:nvPr>
        </p:nvSpPr>
        <p:spPr>
          <a:xfrm>
            <a:off x="1043608" y="896157"/>
            <a:ext cx="7832725" cy="4598670"/>
          </a:xfrm>
        </p:spPr>
        <p:txBody>
          <a:bodyPr/>
          <a:lstStyle/>
          <a:p>
            <a:pPr marL="0" indent="0" algn="ctr">
              <a:buNone/>
            </a:pPr>
            <a:r>
              <a:rPr lang="en-US" sz="2400" b="1" dirty="0"/>
              <a:t>Advances of Deep Learning for Computational Histopathology: Principles and Applications </a:t>
            </a:r>
          </a:p>
          <a:p>
            <a:pPr marL="0" indent="0">
              <a:buNone/>
            </a:pPr>
            <a:r>
              <a:rPr lang="en-US" altLang="zh-CN" b="1" dirty="0"/>
              <a:t>2.</a:t>
            </a:r>
            <a:r>
              <a:rPr lang="zh-CN" altLang="en-US" b="1" dirty="0"/>
              <a:t> 怎么描述进展</a:t>
            </a:r>
            <a:endParaRPr lang="en-US" altLang="zh-CN" b="1" dirty="0"/>
          </a:p>
          <a:p>
            <a:pPr marL="0" indent="0" algn="just">
              <a:buNone/>
            </a:pPr>
            <a:r>
              <a:rPr lang="en-US" sz="2400" dirty="0"/>
              <a:t>The paper is organized as follows. </a:t>
            </a:r>
            <a:r>
              <a:rPr lang="en-US" sz="2400" dirty="0">
                <a:highlight>
                  <a:srgbClr val="FF00FF"/>
                </a:highlight>
              </a:rPr>
              <a:t>Section 2 goes over the process of annotating histopathological data</a:t>
            </a:r>
            <a:r>
              <a:rPr lang="en-US" sz="2400" dirty="0"/>
              <a:t>. </a:t>
            </a:r>
            <a:r>
              <a:rPr lang="en-US" sz="2400" dirty="0">
                <a:highlight>
                  <a:srgbClr val="FFFF00"/>
                </a:highlight>
              </a:rPr>
              <a:t>Section 3 reviews the development of computational pathology before and after deep learning era with a focus on deep learning applications.</a:t>
            </a:r>
            <a:r>
              <a:rPr lang="en-US" sz="2400" dirty="0"/>
              <a:t> </a:t>
            </a:r>
            <a:r>
              <a:rPr lang="en-US" sz="2400" dirty="0">
                <a:highlight>
                  <a:srgbClr val="00FFFF"/>
                </a:highlight>
              </a:rPr>
              <a:t>Section 4 demonstrates the current/future research directions in computational pathology, including Scarce annotations problem, the importance of uncertainty quantification and </a:t>
            </a:r>
            <a:r>
              <a:rPr lang="en-US" sz="2400" dirty="0" err="1">
                <a:highlight>
                  <a:srgbClr val="00FFFF"/>
                </a:highlight>
              </a:rPr>
              <a:t>explainability</a:t>
            </a:r>
            <a:r>
              <a:rPr lang="en-US" sz="2400" dirty="0">
                <a:highlight>
                  <a:srgbClr val="00FFFF"/>
                </a:highlight>
              </a:rPr>
              <a:t> in future efforts and outlines some factors regarding actionability and its value in the medical workflow.</a:t>
            </a:r>
            <a:r>
              <a:rPr lang="en-US" sz="2400" dirty="0"/>
              <a:t> </a:t>
            </a:r>
            <a:r>
              <a:rPr lang="en-US" sz="2400" dirty="0">
                <a:highlight>
                  <a:srgbClr val="FF00FF"/>
                </a:highlight>
              </a:rPr>
              <a:t>Section 5 discusses the most common validation metrics that have been used for explainable techniques</a:t>
            </a:r>
            <a:r>
              <a:rPr lang="en-US" sz="2400" dirty="0"/>
              <a:t> in computational pathology. </a:t>
            </a:r>
            <a:r>
              <a:rPr lang="en-US" sz="2400" dirty="0">
                <a:highlight>
                  <a:srgbClr val="FF0000"/>
                </a:highlight>
              </a:rPr>
              <a:t>Finally, Section 6 provides a brief summary of the paper.</a:t>
            </a:r>
            <a:endParaRPr lang="en-US" altLang="zh-CN" sz="2400" b="1" dirty="0">
              <a:highlight>
                <a:srgbClr val="FF0000"/>
              </a:highlight>
            </a:endParaRPr>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78</a:t>
            </a:fld>
            <a:endParaRPr lang="en-US" altLang="zh-CN"/>
          </a:p>
        </p:txBody>
      </p:sp>
    </p:spTree>
    <p:extLst>
      <p:ext uri="{BB962C8B-B14F-4D97-AF65-F5344CB8AC3E}">
        <p14:creationId xmlns:p14="http://schemas.microsoft.com/office/powerpoint/2010/main" val="12393594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a:blip r:embed="rId5"/>
          <a:stretch>
            <a:fillRect/>
          </a:stretch>
        </p:blipFill>
        <p:spPr>
          <a:xfrm>
            <a:off x="48577" y="249238"/>
            <a:ext cx="1127284" cy="1068705"/>
          </a:xfrm>
          <a:prstGeom prst="rect">
            <a:avLst/>
          </a:prstGeom>
        </p:spPr>
      </p:pic>
      <p:sp>
        <p:nvSpPr>
          <p:cNvPr id="2" name="标题 1"/>
          <p:cNvSpPr>
            <a:spLocks noGrp="1"/>
          </p:cNvSpPr>
          <p:nvPr>
            <p:ph type="title" idx="4294967295"/>
          </p:nvPr>
        </p:nvSpPr>
        <p:spPr>
          <a:xfrm>
            <a:off x="827405" y="44133"/>
            <a:ext cx="7943850" cy="815975"/>
          </a:xfrm>
          <a:noFill/>
          <a:ln w="9525">
            <a:noFill/>
          </a:ln>
        </p:spPr>
        <p:txBody>
          <a:bodyPr vert="horz" wrap="square" lIns="90170" tIns="46990" rIns="90170" bIns="46990" rtlCol="0" anchor="ctr" anchorCtr="0">
            <a:no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lvl="0" algn="ctr" defTabSz="914400">
              <a:buClrTx/>
              <a:buSzTx/>
              <a:buFontTx/>
            </a:pPr>
            <a:r>
              <a:rPr lang="zh-CN" altLang="en-US" b="0" spc="0" dirty="0">
                <a:solidFill>
                  <a:schemeClr val="accent1">
                    <a:lumMod val="75000"/>
                  </a:schemeClr>
                </a:solidFill>
                <a:latin typeface="黑体" panose="02010609060101010101" charset="-122"/>
                <a:ea typeface="黑体" panose="02010609060101010101" charset="-122"/>
                <a:cs typeface="黑体" panose="02010609060101010101" charset="-122"/>
                <a:sym typeface="+mn-ea"/>
              </a:rPr>
              <a:t>第二讲 作业</a:t>
            </a:r>
          </a:p>
        </p:txBody>
      </p:sp>
      <p:sp>
        <p:nvSpPr>
          <p:cNvPr id="3" name="内容占位符 2"/>
          <p:cNvSpPr>
            <a:spLocks noGrp="1"/>
          </p:cNvSpPr>
          <p:nvPr>
            <p:ph sz="half" idx="4294967295"/>
            <p:custDataLst>
              <p:tags r:id="rId3"/>
            </p:custDataLst>
          </p:nvPr>
        </p:nvSpPr>
        <p:spPr>
          <a:xfrm>
            <a:off x="764540" y="1268730"/>
            <a:ext cx="7623884" cy="4598670"/>
          </a:xfrm>
          <a:noFill/>
          <a:ln w="9525">
            <a:noFill/>
          </a:ln>
        </p:spPr>
        <p:txBody>
          <a:bodyPr vert="horz" wrap="square" lIns="90170" tIns="46990" rIns="90170" bIns="46990" rtlCol="0" anchor="t">
            <a:noAutofit/>
          </a:bodyPr>
          <a:lst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1800">
                <a:solidFill>
                  <a:schemeClr val="tx1"/>
                </a:solidFill>
                <a:latin typeface="+mn-lt"/>
                <a:ea typeface="+mn-ea"/>
              </a:defRPr>
            </a:lvl4pPr>
            <a:lvl5pPr marL="2057400" indent="-228600" algn="l" rtl="0" eaLnBrk="0" fontAlgn="base" hangingPunct="0">
              <a:spcBef>
                <a:spcPct val="20000"/>
              </a:spcBef>
              <a:spcAft>
                <a:spcPct val="0"/>
              </a:spcAft>
              <a:buChar char="»"/>
              <a:defRPr kumimoji="1" sz="1800">
                <a:solidFill>
                  <a:schemeClr val="tx1"/>
                </a:solidFill>
                <a:latin typeface="+mn-lt"/>
                <a:ea typeface="+mn-ea"/>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pPr algn="just">
              <a:buAutoNum type="arabicPeriod"/>
            </a:pPr>
            <a:r>
              <a:rPr lang="zh-CN" altLang="en-US" sz="1800" dirty="0"/>
              <a:t>模仿写一篇综述：</a:t>
            </a:r>
            <a:endParaRPr lang="en-US" altLang="zh-CN" sz="1800" dirty="0"/>
          </a:p>
          <a:p>
            <a:pPr marL="0" indent="0" algn="just">
              <a:buNone/>
            </a:pPr>
            <a:r>
              <a:rPr lang="en-US" altLang="zh-CN" sz="1800" dirty="0"/>
              <a:t>        1</a:t>
            </a:r>
            <a:r>
              <a:rPr lang="zh-CN" altLang="en-US" sz="1800" dirty="0"/>
              <a:t>）图书馆主页点击 </a:t>
            </a:r>
            <a:r>
              <a:rPr lang="en-US" altLang="zh-CN" sz="1800" dirty="0">
                <a:hlinkClick r:id="rId6"/>
              </a:rPr>
              <a:t>SCI </a:t>
            </a:r>
            <a:r>
              <a:rPr lang="zh-CN" altLang="en-US" sz="1800" dirty="0">
                <a:hlinkClick r:id="rId6"/>
              </a:rPr>
              <a:t>库的高级搜索</a:t>
            </a:r>
            <a:r>
              <a:rPr lang="zh-CN" altLang="en-US" sz="1800" dirty="0"/>
              <a:t>；</a:t>
            </a:r>
            <a:endParaRPr lang="en-US" altLang="zh-CN" sz="1800" dirty="0"/>
          </a:p>
          <a:p>
            <a:pPr marL="0" indent="0" algn="just">
              <a:buNone/>
            </a:pPr>
            <a:r>
              <a:rPr lang="en-US" sz="1800" dirty="0"/>
              <a:t>        2</a:t>
            </a:r>
            <a:r>
              <a:rPr lang="zh-CN" altLang="en-US" sz="1800" dirty="0"/>
              <a:t>）输入关键词“</a:t>
            </a:r>
            <a:r>
              <a:rPr lang="en-US" altLang="zh-CN" sz="1800" dirty="0"/>
              <a:t>pathology, </a:t>
            </a:r>
            <a:r>
              <a:rPr lang="zh-CN" altLang="en-US" sz="1800" dirty="0"/>
              <a:t>或</a:t>
            </a:r>
            <a:r>
              <a:rPr lang="en-US" altLang="zh-CN" sz="1800" dirty="0"/>
              <a:t> pathological image, </a:t>
            </a:r>
            <a:r>
              <a:rPr lang="zh-CN" altLang="en-US" sz="1800" dirty="0"/>
              <a:t>或 </a:t>
            </a:r>
            <a:r>
              <a:rPr lang="en-US" altLang="zh-CN" sz="1800" dirty="0"/>
              <a:t>analysis, </a:t>
            </a:r>
            <a:r>
              <a:rPr lang="zh-CN" altLang="en-US" sz="1800" dirty="0"/>
              <a:t>或</a:t>
            </a:r>
            <a:r>
              <a:rPr lang="en-US" altLang="zh-CN" sz="1800" dirty="0"/>
              <a:t>whole slide histopathology” </a:t>
            </a:r>
            <a:r>
              <a:rPr lang="zh-CN" altLang="en-US" sz="1800" dirty="0"/>
              <a:t>等或它们的不同组合，限定时间</a:t>
            </a:r>
            <a:r>
              <a:rPr lang="en-US" altLang="zh-CN" sz="1800" dirty="0"/>
              <a:t>2019</a:t>
            </a:r>
            <a:r>
              <a:rPr lang="zh-CN" altLang="en-US" sz="1800" dirty="0"/>
              <a:t>年后，选择合适的相关文献；</a:t>
            </a:r>
            <a:endParaRPr lang="en-US" altLang="zh-CN" sz="1800" dirty="0"/>
          </a:p>
          <a:p>
            <a:pPr marL="0" indent="0" algn="just">
              <a:buNone/>
            </a:pPr>
            <a:r>
              <a:rPr lang="en-US" sz="1800" dirty="0"/>
              <a:t>        3</a:t>
            </a:r>
            <a:r>
              <a:rPr lang="zh-CN" altLang="en-US" sz="1800" dirty="0"/>
              <a:t>）阅读整理文献（从</a:t>
            </a:r>
            <a:r>
              <a:rPr lang="en-US" altLang="zh-CN" sz="1800" dirty="0"/>
              <a:t>2020-2023</a:t>
            </a:r>
            <a:r>
              <a:rPr lang="zh-CN" altLang="en-US" sz="1800" dirty="0"/>
              <a:t>，每年至少</a:t>
            </a:r>
            <a:r>
              <a:rPr lang="en-US" altLang="zh-CN" sz="1800" dirty="0"/>
              <a:t>10</a:t>
            </a:r>
            <a:r>
              <a:rPr lang="zh-CN" altLang="en-US" sz="1800" dirty="0"/>
              <a:t>篇，可以</a:t>
            </a:r>
            <a:r>
              <a:rPr lang="en-US" altLang="zh-CN" sz="1800" dirty="0"/>
              <a:t>4</a:t>
            </a:r>
            <a:r>
              <a:rPr lang="zh-CN" altLang="en-US" sz="1800" dirty="0"/>
              <a:t>人一组，每人负责一年</a:t>
            </a:r>
            <a:r>
              <a:rPr lang="en-US" altLang="zh-CN" sz="1800" dirty="0"/>
              <a:t>10</a:t>
            </a:r>
            <a:r>
              <a:rPr lang="zh-CN" altLang="en-US" sz="1800" dirty="0"/>
              <a:t>篇以上的文献），并模仿“</a:t>
            </a:r>
            <a:r>
              <a:rPr lang="en-US" sz="1800" dirty="0"/>
              <a:t>Deep neural network models for computational histopathology: A survey</a:t>
            </a:r>
            <a:r>
              <a:rPr lang="zh-CN" altLang="en-US" sz="1800" dirty="0"/>
              <a:t>”写综述</a:t>
            </a:r>
            <a:r>
              <a:rPr lang="en-US" altLang="zh-CN" sz="1800" dirty="0"/>
              <a:t>(word</a:t>
            </a:r>
            <a:r>
              <a:rPr lang="zh-CN" altLang="en-US" sz="1800" dirty="0"/>
              <a:t>文档）（要求写出文章的基本架构，每篇参考文献先以表格的形式归类）（</a:t>
            </a:r>
            <a:r>
              <a:rPr lang="en-US" altLang="zh-CN" sz="1800" dirty="0">
                <a:solidFill>
                  <a:srgbClr val="7030A0"/>
                </a:solidFill>
              </a:rPr>
              <a:t>tips:</a:t>
            </a:r>
            <a:r>
              <a:rPr lang="en-US" altLang="zh-CN" sz="1800" dirty="0"/>
              <a:t> </a:t>
            </a:r>
            <a:r>
              <a:rPr lang="zh-CN" altLang="en-US" sz="1800" dirty="0">
                <a:solidFill>
                  <a:srgbClr val="FF0000"/>
                </a:solidFill>
              </a:rPr>
              <a:t>文章类型可以在摘要或引言或结论中很快找到</a:t>
            </a:r>
            <a:r>
              <a:rPr lang="zh-CN" altLang="en-US" sz="1800" dirty="0"/>
              <a:t>）</a:t>
            </a:r>
            <a:endParaRPr lang="en-US" sz="1800" dirty="0"/>
          </a:p>
          <a:p>
            <a:pPr marL="0" indent="0" algn="just" defTabSz="914400">
              <a:lnSpc>
                <a:spcPct val="150000"/>
              </a:lnSpc>
              <a:buNone/>
            </a:pPr>
            <a:r>
              <a:rPr lang="en-US" altLang="zh-CN" sz="2000" dirty="0">
                <a:latin typeface="黑体" panose="02010609060101010101" charset="-122"/>
                <a:ea typeface="黑体" panose="02010609060101010101" charset="-122"/>
                <a:cs typeface="黑体" panose="02010609060101010101" charset="-122"/>
                <a:sym typeface="+mn-ea"/>
              </a:rPr>
              <a:t> 2.</a:t>
            </a:r>
            <a:r>
              <a:rPr lang="zh-CN" altLang="en-US" sz="2000" dirty="0">
                <a:latin typeface="黑体" panose="02010609060101010101" charset="-122"/>
                <a:ea typeface="黑体" panose="02010609060101010101" charset="-122"/>
                <a:cs typeface="黑体" panose="02010609060101010101" charset="-122"/>
                <a:sym typeface="+mn-ea"/>
              </a:rPr>
              <a:t>提交：将写的综述论文和参考文献一起打包发送到科代表</a:t>
            </a:r>
            <a:r>
              <a:rPr lang="en-US" altLang="zh-CN" sz="2000" dirty="0">
                <a:latin typeface="黑体" panose="02010609060101010101" charset="-122"/>
                <a:ea typeface="黑体" panose="02010609060101010101" charset="-122"/>
                <a:cs typeface="黑体" panose="02010609060101010101" charset="-122"/>
                <a:sym typeface="+mn-ea"/>
              </a:rPr>
              <a:t>***</a:t>
            </a:r>
            <a:r>
              <a:rPr lang="zh-CN" altLang="en-US" sz="2000" dirty="0">
                <a:latin typeface="黑体" panose="02010609060101010101" charset="-122"/>
                <a:ea typeface="黑体" panose="02010609060101010101" charset="-122"/>
                <a:cs typeface="黑体" panose="02010609060101010101" charset="-122"/>
                <a:sym typeface="+mn-ea"/>
              </a:rPr>
              <a:t>的邮箱：</a:t>
            </a:r>
            <a:r>
              <a:rPr lang="en-US" altLang="zh-CN" sz="2000" dirty="0">
                <a:latin typeface="黑体" panose="02010609060101010101" charset="-122"/>
                <a:ea typeface="黑体" panose="02010609060101010101" charset="-122"/>
                <a:cs typeface="黑体" panose="02010609060101010101" charset="-122"/>
                <a:sym typeface="+mn-ea"/>
              </a:rPr>
              <a:t>***@***</a:t>
            </a:r>
            <a:r>
              <a:rPr lang="zh-CN" altLang="en-US" sz="2000" dirty="0">
                <a:latin typeface="黑体" panose="02010609060101010101" charset="-122"/>
                <a:ea typeface="黑体" panose="02010609060101010101" charset="-122"/>
                <a:cs typeface="黑体" panose="02010609060101010101" charset="-122"/>
                <a:sym typeface="+mn-ea"/>
              </a:rPr>
              <a:t>，</a:t>
            </a:r>
            <a:r>
              <a:rPr lang="zh-CN" altLang="en-US" sz="2000" dirty="0">
                <a:latin typeface="黑体" panose="02010609060101010101" charset="-122"/>
                <a:ea typeface="黑体" panose="02010609060101010101" charset="-122"/>
                <a:cs typeface="黑体" panose="02010609060101010101" charset="-122"/>
                <a:sym typeface="+mn-ea"/>
                <a:hlinkClick r:id="rId7"/>
              </a:rPr>
              <a:t>由科代表打包发到我的邮箱</a:t>
            </a:r>
            <a:r>
              <a:rPr lang="en-US" altLang="zh-CN" sz="2000" dirty="0">
                <a:latin typeface="黑体" panose="02010609060101010101" charset="-122"/>
                <a:ea typeface="黑体" panose="02010609060101010101" charset="-122"/>
                <a:cs typeface="黑体" panose="02010609060101010101" charset="-122"/>
                <a:sym typeface="+mn-ea"/>
                <a:hlinkClick r:id="rId7"/>
              </a:rPr>
              <a:t>jqi@uestc.edu.cn</a:t>
            </a:r>
            <a:r>
              <a:rPr lang="en-US" altLang="zh-CN" sz="2000" dirty="0">
                <a:latin typeface="黑体" panose="02010609060101010101" charset="-122"/>
                <a:ea typeface="黑体" panose="02010609060101010101" charset="-122"/>
                <a:cs typeface="黑体" panose="02010609060101010101" charset="-122"/>
                <a:sym typeface="+mn-ea"/>
              </a:rPr>
              <a:t>(</a:t>
            </a:r>
            <a:r>
              <a:rPr lang="zh-CN" altLang="en-US" sz="2000" dirty="0">
                <a:latin typeface="黑体" panose="02010609060101010101" charset="-122"/>
                <a:ea typeface="黑体" panose="02010609060101010101" charset="-122"/>
                <a:cs typeface="黑体" panose="02010609060101010101" charset="-122"/>
                <a:sym typeface="+mn-ea"/>
              </a:rPr>
              <a:t>如无必要，请勿发此邮箱）</a:t>
            </a:r>
            <a:endParaRPr lang="en-US" altLang="zh-CN" sz="2000" dirty="0">
              <a:latin typeface="黑体" panose="02010609060101010101" charset="-122"/>
              <a:ea typeface="黑体" panose="02010609060101010101" charset="-122"/>
              <a:cs typeface="黑体" panose="02010609060101010101" charset="-122"/>
              <a:sym typeface="+mn-ea"/>
            </a:endParaRPr>
          </a:p>
        </p:txBody>
      </p:sp>
    </p:spTree>
    <p:custDataLst>
      <p:tags r:id="rId1"/>
    </p:custDataLst>
    <p:extLst>
      <p:ext uri="{BB962C8B-B14F-4D97-AF65-F5344CB8AC3E}">
        <p14:creationId xmlns:p14="http://schemas.microsoft.com/office/powerpoint/2010/main" val="3629838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a:spcBef>
                <a:spcPct val="0"/>
              </a:spcBef>
              <a:buFontTx/>
              <a:buNone/>
            </a:pPr>
            <a:fld id="{719598A4-01AA-4BA3-AD46-4A1A5AF783C9}" type="slidenum">
              <a:rPr kumimoji="0" lang="en-US" altLang="zh-CN" sz="2000" smtClean="0"/>
              <a:t>8</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第二章 文献检索和综述</a:t>
            </a:r>
          </a:p>
        </p:txBody>
      </p:sp>
      <p:sp>
        <p:nvSpPr>
          <p:cNvPr id="8196" name="矩形 3"/>
          <p:cNvSpPr>
            <a:spLocks noChangeArrowheads="1"/>
          </p:cNvSpPr>
          <p:nvPr/>
        </p:nvSpPr>
        <p:spPr bwMode="auto">
          <a:xfrm>
            <a:off x="827088" y="908050"/>
            <a:ext cx="863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kumimoji="1" sz="3200">
                <a:solidFill>
                  <a:schemeClr val="tx1"/>
                </a:solidFill>
                <a:latin typeface="Times New Roman" panose="0202070306050509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70306050509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70306050509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70306050509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703060505090304" pitchFamily="18" charset="0"/>
                <a:ea typeface="宋体" panose="02010600030101010101" pitchFamily="2" charset="-122"/>
              </a:defRPr>
            </a:lvl9pPr>
          </a:lstStyle>
          <a:p>
            <a:pPr eaLnBrk="1" hangingPunct="1">
              <a:spcBef>
                <a:spcPct val="0"/>
              </a:spcBef>
              <a:spcAft>
                <a:spcPts val="600"/>
              </a:spcAft>
              <a:buFontTx/>
              <a:buNone/>
            </a:pPr>
            <a:r>
              <a:rPr kumimoji="0" lang="en-US" altLang="zh-CN" sz="2000" b="1">
                <a:solidFill>
                  <a:srgbClr val="000000"/>
                </a:solidFill>
                <a:latin typeface="Calibri" panose="020F0702030404030204" pitchFamily="34" charset="0"/>
                <a:ea typeface="等线" panose="02010600030101010101" pitchFamily="2" charset="-122"/>
              </a:rPr>
              <a:t>3. </a:t>
            </a:r>
            <a:r>
              <a:rPr kumimoji="0" lang="zh-CN" altLang="en-US" sz="2000" b="1">
                <a:solidFill>
                  <a:srgbClr val="000000"/>
                </a:solidFill>
                <a:latin typeface="Calibri" panose="020F0702030404030204" pitchFamily="34" charset="0"/>
                <a:ea typeface="等线" panose="02010600030101010101" pitchFamily="2" charset="-122"/>
              </a:rPr>
              <a:t>如何看一篇论文</a:t>
            </a:r>
            <a:r>
              <a:rPr kumimoji="0" lang="en-US" altLang="zh-CN" sz="2000" b="1">
                <a:solidFill>
                  <a:srgbClr val="000000"/>
                </a:solidFill>
                <a:latin typeface="Calibri" panose="020F0702030404030204" pitchFamily="34" charset="0"/>
                <a:ea typeface="等线" panose="02010600030101010101" pitchFamily="2" charset="-122"/>
              </a:rPr>
              <a:t>/</a:t>
            </a:r>
            <a:r>
              <a:rPr kumimoji="0" lang="zh-CN" altLang="en-US" sz="2000" b="1">
                <a:solidFill>
                  <a:srgbClr val="000000"/>
                </a:solidFill>
                <a:latin typeface="Calibri" panose="020F0702030404030204" pitchFamily="34" charset="0"/>
                <a:ea typeface="等线" panose="02010600030101010101" pitchFamily="2" charset="-122"/>
              </a:rPr>
              <a:t>专利</a:t>
            </a:r>
            <a:endParaRPr kumimoji="0" lang="en-US" altLang="zh-CN" sz="2000" b="1">
              <a:solidFill>
                <a:srgbClr val="000000"/>
              </a:solidFill>
              <a:latin typeface="Calibri" panose="020F0702030404030204" pitchFamily="34" charset="0"/>
              <a:ea typeface="等线" panose="02010600030101010101" pitchFamily="2" charset="-122"/>
            </a:endParaRPr>
          </a:p>
        </p:txBody>
      </p:sp>
      <p:sp>
        <p:nvSpPr>
          <p:cNvPr id="5" name="矩形 4"/>
          <p:cNvSpPr/>
          <p:nvPr/>
        </p:nvSpPr>
        <p:spPr>
          <a:xfrm>
            <a:off x="827088" y="1474788"/>
            <a:ext cx="720725" cy="5049837"/>
          </a:xfrm>
          <a:prstGeom prst="rect">
            <a:avLst/>
          </a:prstGeom>
          <a:solidFill>
            <a:srgbClr val="0070C0"/>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期刊论文</a:t>
            </a:r>
            <a:endParaRPr kumimoji="0" lang="en-US" altLang="zh-CN" sz="1800" kern="0" dirty="0">
              <a:solidFill>
                <a:prstClr val="white"/>
              </a:solidFill>
              <a:latin typeface="Calibri" panose="020F0702030404030204"/>
              <a:ea typeface="等线" panose="02010600030101010101" pitchFamily="2" charset="-122"/>
            </a:endParaRPr>
          </a:p>
        </p:txBody>
      </p:sp>
      <p:sp>
        <p:nvSpPr>
          <p:cNvPr id="10" name="矩形 9"/>
          <p:cNvSpPr/>
          <p:nvPr/>
        </p:nvSpPr>
        <p:spPr>
          <a:xfrm>
            <a:off x="1595438" y="1616075"/>
            <a:ext cx="5133975" cy="4524375"/>
          </a:xfrm>
          <a:prstGeom prst="rect">
            <a:avLst/>
          </a:prstGeom>
        </p:spPr>
        <p:txBody>
          <a:bodyPr>
            <a:spAutoFit/>
          </a:bodyPr>
          <a:lstStyle/>
          <a:p>
            <a:pPr defTabSz="457200" eaLnBrk="1" fontAlgn="auto" hangingPunct="1">
              <a:spcBef>
                <a:spcPts val="0"/>
              </a:spcBef>
              <a:spcAft>
                <a:spcPts val="0"/>
              </a:spcAft>
              <a:defRPr/>
            </a:pPr>
            <a:r>
              <a:rPr kumimoji="0" lang="zh-CN" altLang="en-US" sz="1800" dirty="0">
                <a:solidFill>
                  <a:srgbClr val="0070C0"/>
                </a:solidFill>
                <a:latin typeface="Calibri" panose="020F0702030404030204"/>
                <a:ea typeface="等线" panose="02010600030101010101" pitchFamily="2" charset="-122"/>
              </a:rPr>
              <a:t>一个典型的期刊论文，都讲啥呢</a:t>
            </a:r>
            <a:endParaRPr kumimoji="0" lang="en-US" altLang="zh-CN" sz="1800" dirty="0">
              <a:solidFill>
                <a:srgbClr val="0070C0"/>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en-US" altLang="zh-CN" sz="1800" dirty="0">
                <a:solidFill>
                  <a:prstClr val="black"/>
                </a:solidFill>
                <a:latin typeface="Calibri" panose="020F0702030404030204"/>
                <a:ea typeface="等线" panose="02010600030101010101" pitchFamily="2" charset="-122"/>
              </a:rPr>
              <a:t>Abstract </a:t>
            </a:r>
            <a:r>
              <a:rPr kumimoji="0" lang="zh-CN" altLang="en-US" sz="1800" dirty="0">
                <a:solidFill>
                  <a:prstClr val="black"/>
                </a:solidFill>
                <a:latin typeface="Calibri" panose="020F0702030404030204"/>
                <a:ea typeface="等线" panose="02010600030101010101" pitchFamily="2" charset="-122"/>
              </a:rPr>
              <a:t>（摘要）</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en-US" altLang="zh-CN" sz="1800" dirty="0">
                <a:solidFill>
                  <a:prstClr val="black"/>
                </a:solidFill>
                <a:latin typeface="Calibri" panose="020F0702030404030204"/>
                <a:ea typeface="等线" panose="02010600030101010101" pitchFamily="2" charset="-122"/>
              </a:rPr>
              <a:t>Introduction </a:t>
            </a:r>
            <a:r>
              <a:rPr kumimoji="0" lang="zh-CN" altLang="en-US" sz="1800" dirty="0">
                <a:solidFill>
                  <a:prstClr val="black"/>
                </a:solidFill>
                <a:latin typeface="Calibri" panose="020F0702030404030204"/>
                <a:ea typeface="等线" panose="02010600030101010101" pitchFamily="2" charset="-122"/>
              </a:rPr>
              <a:t>（引言）</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en-US" altLang="zh-CN" sz="1800" dirty="0">
                <a:solidFill>
                  <a:prstClr val="black"/>
                </a:solidFill>
                <a:latin typeface="Calibri" panose="020F0702030404030204"/>
                <a:ea typeface="等线" panose="02010600030101010101" pitchFamily="2" charset="-122"/>
              </a:rPr>
              <a:t>Results </a:t>
            </a:r>
            <a:r>
              <a:rPr kumimoji="0" lang="zh-CN" altLang="en-US" sz="1800" dirty="0">
                <a:solidFill>
                  <a:prstClr val="black"/>
                </a:solidFill>
                <a:latin typeface="Calibri" panose="020F0702030404030204"/>
                <a:ea typeface="等线" panose="02010600030101010101" pitchFamily="2" charset="-122"/>
              </a:rPr>
              <a:t>（研究成果）</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en-US" altLang="zh-CN" sz="1800" dirty="0">
                <a:solidFill>
                  <a:prstClr val="black"/>
                </a:solidFill>
                <a:latin typeface="Calibri" panose="020F0702030404030204"/>
                <a:ea typeface="等线" panose="02010600030101010101" pitchFamily="2" charset="-122"/>
              </a:rPr>
              <a:t>Analysis </a:t>
            </a:r>
            <a:r>
              <a:rPr kumimoji="0" lang="zh-CN" altLang="en-US" sz="1800" dirty="0">
                <a:solidFill>
                  <a:prstClr val="black"/>
                </a:solidFill>
                <a:latin typeface="Calibri" panose="020F0702030404030204"/>
                <a:ea typeface="等线" panose="02010600030101010101" pitchFamily="2" charset="-122"/>
              </a:rPr>
              <a:t>（分析讨论）</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en-US" altLang="zh-CN" sz="1800" dirty="0">
                <a:solidFill>
                  <a:prstClr val="black"/>
                </a:solidFill>
                <a:latin typeface="Calibri" panose="020F0702030404030204"/>
                <a:ea typeface="等线" panose="02010600030101010101" pitchFamily="2" charset="-122"/>
              </a:rPr>
              <a:t>Conclusion </a:t>
            </a:r>
            <a:r>
              <a:rPr kumimoji="0" lang="zh-CN" altLang="en-US" sz="1800" dirty="0">
                <a:solidFill>
                  <a:prstClr val="black"/>
                </a:solidFill>
                <a:latin typeface="Calibri" panose="020F0702030404030204"/>
                <a:ea typeface="等线" panose="02010600030101010101" pitchFamily="2" charset="-122"/>
              </a:rPr>
              <a:t>（结论）</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en-US" altLang="zh-CN" sz="1800" dirty="0">
                <a:solidFill>
                  <a:prstClr val="black"/>
                </a:solidFill>
                <a:latin typeface="Calibri" panose="020F0702030404030204"/>
                <a:ea typeface="等线" panose="02010600030101010101" pitchFamily="2" charset="-122"/>
              </a:rPr>
              <a:t>Acknowledgement</a:t>
            </a:r>
            <a:r>
              <a:rPr kumimoji="0" lang="zh-CN" altLang="en-US" sz="1800" dirty="0">
                <a:solidFill>
                  <a:prstClr val="black"/>
                </a:solidFill>
                <a:latin typeface="Calibri" panose="020F0702030404030204"/>
                <a:ea typeface="等线" panose="02010600030101010101" pitchFamily="2" charset="-122"/>
              </a:rPr>
              <a:t>（致谢）</a:t>
            </a: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endParaRPr kumimoji="0" lang="en-US" altLang="zh-CN" sz="1800" dirty="0">
              <a:solidFill>
                <a:prstClr val="black"/>
              </a:solidFill>
              <a:latin typeface="Calibri" panose="020F0702030404030204"/>
              <a:ea typeface="等线" panose="02010600030101010101" pitchFamily="2" charset="-122"/>
            </a:endParaRPr>
          </a:p>
          <a:p>
            <a:pPr marL="285750" indent="-285750" defTabSz="457200" eaLnBrk="1" fontAlgn="auto" hangingPunct="1">
              <a:spcBef>
                <a:spcPts val="0"/>
              </a:spcBef>
              <a:spcAft>
                <a:spcPts val="0"/>
              </a:spcAft>
              <a:buFont typeface="Arial" panose="020B0604020202090204" pitchFamily="34" charset="0"/>
              <a:buChar char="•"/>
              <a:defRPr/>
            </a:pPr>
            <a:r>
              <a:rPr kumimoji="0" lang="en-US" altLang="zh-CN" sz="1800" dirty="0">
                <a:solidFill>
                  <a:prstClr val="black"/>
                </a:solidFill>
                <a:latin typeface="Calibri" panose="020F0702030404030204"/>
                <a:ea typeface="等线" panose="02010600030101010101" pitchFamily="2" charset="-122"/>
              </a:rPr>
              <a:t>References </a:t>
            </a:r>
            <a:r>
              <a:rPr kumimoji="0" lang="zh-CN" altLang="en-US" sz="1800" dirty="0">
                <a:solidFill>
                  <a:prstClr val="black"/>
                </a:solidFill>
                <a:latin typeface="Calibri" panose="020F0702030404030204"/>
                <a:ea typeface="等线" panose="02010600030101010101" pitchFamily="2" charset="-122"/>
              </a:rPr>
              <a:t>（参考文献）</a:t>
            </a:r>
            <a:endParaRPr kumimoji="0" lang="en-US" altLang="zh-CN" sz="1800" dirty="0">
              <a:solidFill>
                <a:prstClr val="black"/>
              </a:solidFill>
              <a:latin typeface="Calibri" panose="020F0702030404030204"/>
              <a:ea typeface="等线" panose="02010600030101010101" pitchFamily="2" charset="-122"/>
            </a:endParaRPr>
          </a:p>
          <a:p>
            <a:pPr defTabSz="457200" eaLnBrk="1" fontAlgn="auto" hangingPunct="1">
              <a:spcBef>
                <a:spcPts val="0"/>
              </a:spcBef>
              <a:spcAft>
                <a:spcPts val="0"/>
              </a:spcAft>
              <a:defRPr/>
            </a:pPr>
            <a:endParaRPr kumimoji="0" lang="en-US" altLang="zh-CN" sz="1800" dirty="0">
              <a:solidFill>
                <a:prstClr val="black"/>
              </a:solidFill>
              <a:latin typeface="Calibri" panose="020F0702030404030204"/>
              <a:ea typeface="等线" panose="02010600030101010101" pitchFamily="2" charset="-122"/>
            </a:endParaRPr>
          </a:p>
        </p:txBody>
      </p:sp>
      <p:sp>
        <p:nvSpPr>
          <p:cNvPr id="11" name="圆角矩形标注 11"/>
          <p:cNvSpPr/>
          <p:nvPr/>
        </p:nvSpPr>
        <p:spPr>
          <a:xfrm>
            <a:off x="4548188" y="1955800"/>
            <a:ext cx="3600450" cy="595313"/>
          </a:xfrm>
          <a:prstGeom prst="wedgeRoundRectCallout">
            <a:avLst>
              <a:gd name="adj1" fmla="val -73674"/>
              <a:gd name="adj2" fmla="val 11935"/>
              <a:gd name="adj3" fmla="val 16667"/>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应该先看，确认这篇论文是不是你关心的</a:t>
            </a:r>
            <a:r>
              <a:rPr kumimoji="0" lang="en-US" altLang="zh-CN" sz="1800" kern="0" dirty="0">
                <a:solidFill>
                  <a:prstClr val="white"/>
                </a:solidFill>
                <a:latin typeface="Calibri" panose="020F0702030404030204"/>
                <a:ea typeface="等线" panose="02010600030101010101" pitchFamily="2" charset="-122"/>
              </a:rPr>
              <a:t>topic</a:t>
            </a:r>
          </a:p>
        </p:txBody>
      </p:sp>
      <p:sp>
        <p:nvSpPr>
          <p:cNvPr id="12" name="圆角矩形标注 12"/>
          <p:cNvSpPr/>
          <p:nvPr/>
        </p:nvSpPr>
        <p:spPr>
          <a:xfrm>
            <a:off x="4929188" y="2624138"/>
            <a:ext cx="4083050" cy="936625"/>
          </a:xfrm>
          <a:prstGeom prst="wedgeRoundRectCallout">
            <a:avLst>
              <a:gd name="adj1" fmla="val -71588"/>
              <a:gd name="adj2" fmla="val -17986"/>
              <a:gd name="adj3" fmla="val 16667"/>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如果你是新手，建议仔细看，</a:t>
            </a:r>
            <a:endParaRPr kumimoji="0" lang="en-US" altLang="zh-CN" sz="18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想想别人是怎么引入主题的</a:t>
            </a:r>
            <a:endParaRPr kumimoji="0" lang="en-US" altLang="zh-CN" sz="18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而且，还可以进一步找到新的文献</a:t>
            </a:r>
            <a:endParaRPr kumimoji="0" lang="en-US" altLang="zh-CN" sz="1800" kern="0" dirty="0">
              <a:solidFill>
                <a:prstClr val="white"/>
              </a:solidFill>
              <a:latin typeface="Calibri" panose="020F0702030404030204"/>
              <a:ea typeface="等线" panose="02010600030101010101" pitchFamily="2" charset="-122"/>
            </a:endParaRPr>
          </a:p>
        </p:txBody>
      </p:sp>
      <p:sp>
        <p:nvSpPr>
          <p:cNvPr id="13" name="圆角矩形标注 14"/>
          <p:cNvSpPr/>
          <p:nvPr/>
        </p:nvSpPr>
        <p:spPr>
          <a:xfrm>
            <a:off x="4929188" y="3770313"/>
            <a:ext cx="4248150" cy="881062"/>
          </a:xfrm>
          <a:prstGeom prst="wedgeRoundRectCallout">
            <a:avLst>
              <a:gd name="adj1" fmla="val -63965"/>
              <a:gd name="adj2" fmla="val -50637"/>
              <a:gd name="adj3" fmla="val 16667"/>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本文的核心内容，判断本文的科学价值</a:t>
            </a:r>
            <a:endParaRPr kumimoji="0" lang="en-US" altLang="zh-CN" sz="18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2000" b="1" kern="0" dirty="0">
                <a:solidFill>
                  <a:srgbClr val="FFFF00"/>
                </a:solidFill>
                <a:latin typeface="Calibri" panose="020F0702030404030204"/>
                <a:ea typeface="等线" panose="02010600030101010101" pitchFamily="2" charset="-122"/>
              </a:rPr>
              <a:t>阅读方法：看图说话</a:t>
            </a:r>
            <a:endParaRPr kumimoji="0" lang="en-US" altLang="zh-CN" sz="2000" b="1" kern="0" dirty="0">
              <a:solidFill>
                <a:srgbClr val="FFFF00"/>
              </a:solidFill>
              <a:latin typeface="Calibri" panose="020F0702030404030204"/>
              <a:ea typeface="等线" panose="02010600030101010101" pitchFamily="2" charset="-122"/>
            </a:endParaRPr>
          </a:p>
        </p:txBody>
      </p:sp>
      <p:sp>
        <p:nvSpPr>
          <p:cNvPr id="14" name="右大括号 13"/>
          <p:cNvSpPr/>
          <p:nvPr/>
        </p:nvSpPr>
        <p:spPr>
          <a:xfrm>
            <a:off x="4043363" y="3314700"/>
            <a:ext cx="288925" cy="719138"/>
          </a:xfrm>
          <a:prstGeom prst="rightBrace">
            <a:avLst>
              <a:gd name="adj1" fmla="val 8333"/>
              <a:gd name="adj2" fmla="val 63244"/>
            </a:avLst>
          </a:prstGeom>
          <a:noFill/>
          <a:ln w="28575" cap="flat" cmpd="sng" algn="ctr">
            <a:solidFill>
              <a:srgbClr val="0070C0"/>
            </a:solidFill>
            <a:prstDash val="solid"/>
            <a:miter lim="800000"/>
          </a:ln>
          <a:effectLst/>
        </p:spPr>
        <p:txBody>
          <a:bodyPr anchor="ctr"/>
          <a:lstStyle/>
          <a:p>
            <a:pPr algn="ctr" defTabSz="457200" eaLnBrk="1" fontAlgn="auto" hangingPunct="1">
              <a:spcBef>
                <a:spcPts val="0"/>
              </a:spcBef>
              <a:spcAft>
                <a:spcPts val="0"/>
              </a:spcAft>
              <a:defRPr/>
            </a:pPr>
            <a:endParaRPr kumimoji="0" lang="zh-CN" altLang="en-US" sz="1800" kern="0">
              <a:solidFill>
                <a:prstClr val="black"/>
              </a:solidFill>
              <a:latin typeface="Calibri" panose="020F0702030404030204"/>
              <a:ea typeface="等线" panose="02010600030101010101" pitchFamily="2" charset="-122"/>
            </a:endParaRPr>
          </a:p>
        </p:txBody>
      </p:sp>
      <p:sp>
        <p:nvSpPr>
          <p:cNvPr id="15" name="圆角矩形标注 15"/>
          <p:cNvSpPr/>
          <p:nvPr/>
        </p:nvSpPr>
        <p:spPr>
          <a:xfrm>
            <a:off x="4611688" y="4989513"/>
            <a:ext cx="4313237" cy="666750"/>
          </a:xfrm>
          <a:prstGeom prst="wedgeRoundRectCallout">
            <a:avLst>
              <a:gd name="adj1" fmla="val -67012"/>
              <a:gd name="adj2" fmla="val -100537"/>
              <a:gd name="adj3" fmla="val 16667"/>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简要的总结，</a:t>
            </a:r>
            <a:endParaRPr kumimoji="0" lang="en-US" altLang="zh-CN" sz="1800" kern="0" dirty="0">
              <a:solidFill>
                <a:prstClr val="white"/>
              </a:solidFill>
              <a:latin typeface="Calibri" panose="020F0702030404030204"/>
              <a:ea typeface="等线" panose="02010600030101010101" pitchFamily="2" charset="-122"/>
            </a:endParaRPr>
          </a:p>
          <a:p>
            <a:pPr defTabSz="457200" eaLnBrk="1" fontAlgn="auto" hangingPunct="1">
              <a:spcBef>
                <a:spcPts val="0"/>
              </a:spcBef>
              <a:spcAft>
                <a:spcPts val="0"/>
              </a:spcAft>
              <a:defRPr/>
            </a:pPr>
            <a:r>
              <a:rPr kumimoji="0" lang="zh-CN" altLang="en-US" sz="1800" kern="0" dirty="0">
                <a:solidFill>
                  <a:prstClr val="white"/>
                </a:solidFill>
                <a:latin typeface="Calibri" panose="020F0702030404030204"/>
                <a:ea typeface="等线" panose="02010600030101010101" pitchFamily="2" charset="-122"/>
              </a:rPr>
              <a:t>一般提炼了本文最有价值的东西</a:t>
            </a:r>
            <a:endParaRPr kumimoji="0" lang="en-US" altLang="zh-CN" sz="1800" kern="0" dirty="0">
              <a:solidFill>
                <a:prstClr val="white"/>
              </a:solidFill>
              <a:latin typeface="Calibri" panose="020F0702030404030204"/>
              <a:ea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ox(in)">
                                      <p:cBhvr>
                                        <p:cTn id="18" dur="2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amond(in)">
                                      <p:cBhvr>
                                        <p:cTn id="2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a:blip r:embed="rId5"/>
          <a:stretch>
            <a:fillRect/>
          </a:stretch>
        </p:blipFill>
        <p:spPr>
          <a:xfrm>
            <a:off x="48577" y="249238"/>
            <a:ext cx="1127284" cy="1068705"/>
          </a:xfrm>
          <a:prstGeom prst="rect">
            <a:avLst/>
          </a:prstGeom>
        </p:spPr>
      </p:pic>
      <p:sp>
        <p:nvSpPr>
          <p:cNvPr id="2" name="标题 1"/>
          <p:cNvSpPr>
            <a:spLocks noGrp="1"/>
          </p:cNvSpPr>
          <p:nvPr>
            <p:ph type="title" idx="4294967295"/>
          </p:nvPr>
        </p:nvSpPr>
        <p:spPr>
          <a:xfrm>
            <a:off x="827405" y="44133"/>
            <a:ext cx="7943850" cy="815975"/>
          </a:xfrm>
          <a:noFill/>
          <a:ln w="9525">
            <a:noFill/>
          </a:ln>
        </p:spPr>
        <p:txBody>
          <a:bodyPr vert="horz" wrap="square" lIns="90170" tIns="46990" rIns="90170" bIns="46990" rtlCol="0" anchor="ctr" anchorCtr="0">
            <a:no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lvl="0" algn="ctr" defTabSz="914400">
              <a:buClrTx/>
              <a:buSzTx/>
              <a:buFontTx/>
            </a:pPr>
            <a:r>
              <a:rPr lang="zh-CN" altLang="en-US" b="0" spc="0" dirty="0">
                <a:solidFill>
                  <a:schemeClr val="accent1">
                    <a:lumMod val="75000"/>
                  </a:schemeClr>
                </a:solidFill>
                <a:latin typeface="黑体" panose="02010609060101010101" charset="-122"/>
                <a:ea typeface="黑体" panose="02010609060101010101" charset="-122"/>
                <a:cs typeface="黑体" panose="02010609060101010101" charset="-122"/>
                <a:sym typeface="+mn-ea"/>
              </a:rPr>
              <a:t>第二讲 作业</a:t>
            </a:r>
          </a:p>
        </p:txBody>
      </p:sp>
      <p:sp>
        <p:nvSpPr>
          <p:cNvPr id="3" name="内容占位符 2"/>
          <p:cNvSpPr>
            <a:spLocks noGrp="1"/>
          </p:cNvSpPr>
          <p:nvPr>
            <p:ph sz="half" idx="4294967295"/>
            <p:custDataLst>
              <p:tags r:id="rId3"/>
            </p:custDataLst>
          </p:nvPr>
        </p:nvSpPr>
        <p:spPr>
          <a:xfrm>
            <a:off x="764540" y="1268730"/>
            <a:ext cx="7623884" cy="4598670"/>
          </a:xfrm>
          <a:noFill/>
          <a:ln w="9525">
            <a:noFill/>
          </a:ln>
        </p:spPr>
        <p:txBody>
          <a:bodyPr vert="horz" wrap="square" lIns="90170" tIns="46990" rIns="90170" bIns="46990" rtlCol="0" anchor="t">
            <a:noAutofit/>
          </a:bodyPr>
          <a:lst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1800">
                <a:solidFill>
                  <a:schemeClr val="tx1"/>
                </a:solidFill>
                <a:latin typeface="+mn-lt"/>
                <a:ea typeface="+mn-ea"/>
              </a:defRPr>
            </a:lvl4pPr>
            <a:lvl5pPr marL="2057400" indent="-228600" algn="l" rtl="0" eaLnBrk="0" fontAlgn="base" hangingPunct="0">
              <a:spcBef>
                <a:spcPct val="20000"/>
              </a:spcBef>
              <a:spcAft>
                <a:spcPct val="0"/>
              </a:spcAft>
              <a:buChar char="»"/>
              <a:defRPr kumimoji="1" sz="1800">
                <a:solidFill>
                  <a:schemeClr val="tx1"/>
                </a:solidFill>
                <a:latin typeface="+mn-lt"/>
                <a:ea typeface="+mn-ea"/>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pPr marL="0" indent="0" algn="just">
              <a:buNone/>
            </a:pPr>
            <a:r>
              <a:rPr lang="zh-CN" altLang="en-US" sz="1800" dirty="0">
                <a:latin typeface="黑体" panose="02010609060101010101" charset="-122"/>
                <a:ea typeface="黑体" panose="02010609060101010101" charset="-122"/>
                <a:cs typeface="黑体" panose="02010609060101010101" charset="-122"/>
                <a:sym typeface="+mn-ea"/>
              </a:rPr>
              <a:t>参考架构：尽量多用图</a:t>
            </a:r>
            <a:endParaRPr lang="en-US" altLang="zh-CN" sz="1800" dirty="0">
              <a:latin typeface="黑体" panose="02010609060101010101" charset="-122"/>
              <a:ea typeface="黑体" panose="02010609060101010101" charset="-122"/>
              <a:cs typeface="黑体" panose="02010609060101010101" charset="-122"/>
              <a:sym typeface="+mn-ea"/>
            </a:endParaRPr>
          </a:p>
          <a:p>
            <a:pPr marL="0" indent="0">
              <a:buNone/>
            </a:pPr>
            <a:r>
              <a:rPr lang="en-US" altLang="zh-CN" sz="1800" dirty="0">
                <a:latin typeface="黑体" panose="02010609060101010101" charset="-122"/>
                <a:ea typeface="黑体" panose="02010609060101010101" charset="-122"/>
                <a:cs typeface="黑体" panose="02010609060101010101" charset="-122"/>
                <a:sym typeface="+mn-ea"/>
              </a:rPr>
              <a:t>                   </a:t>
            </a:r>
            <a:r>
              <a:rPr lang="en-US" altLang="zh-CN" sz="2400" b="1" dirty="0">
                <a:latin typeface="黑体" panose="02010609060101010101" charset="-122"/>
                <a:ea typeface="黑体" panose="02010609060101010101" charset="-122"/>
                <a:cs typeface="黑体" panose="02010609060101010101" charset="-122"/>
                <a:sym typeface="+mn-ea"/>
              </a:rPr>
              <a:t>1. abstract</a:t>
            </a:r>
          </a:p>
          <a:p>
            <a:pPr marL="0" indent="0">
              <a:buNone/>
            </a:pPr>
            <a:r>
              <a:rPr lang="en-US" altLang="zh-CN" sz="1800" dirty="0">
                <a:latin typeface="黑体" panose="02010609060101010101" charset="-122"/>
                <a:ea typeface="黑体" panose="02010609060101010101" charset="-122"/>
                <a:cs typeface="黑体" panose="02010609060101010101" charset="-122"/>
                <a:sym typeface="+mn-ea"/>
              </a:rPr>
              <a:t>we review the histopathological image analysis literature from 2021-2023.</a:t>
            </a:r>
            <a:r>
              <a:rPr lang="zh-CN" altLang="en-US" sz="1800" dirty="0">
                <a:latin typeface="黑体" panose="02010609060101010101" charset="-122"/>
                <a:ea typeface="黑体" panose="02010609060101010101" charset="-122"/>
                <a:cs typeface="黑体" panose="02010609060101010101" charset="-122"/>
                <a:sym typeface="+mn-ea"/>
              </a:rPr>
              <a:t>背景、问题、做什么</a:t>
            </a:r>
            <a:r>
              <a:rPr lang="en-US" altLang="zh-CN" sz="1800" dirty="0">
                <a:latin typeface="黑体" panose="02010609060101010101" charset="-122"/>
                <a:ea typeface="黑体" panose="02010609060101010101" charset="-122"/>
                <a:cs typeface="黑体" panose="02010609060101010101" charset="-122"/>
                <a:sym typeface="+mn-ea"/>
              </a:rPr>
              <a:t> </a:t>
            </a:r>
          </a:p>
          <a:p>
            <a:pPr marL="0" indent="0" algn="just">
              <a:buNone/>
            </a:pPr>
            <a:r>
              <a:rPr lang="en-US" altLang="zh-CN" sz="1800" dirty="0">
                <a:latin typeface="黑体" panose="02010609060101010101" charset="-122"/>
                <a:ea typeface="黑体" panose="02010609060101010101" charset="-122"/>
                <a:cs typeface="黑体" panose="02010609060101010101" charset="-122"/>
                <a:sym typeface="+mn-ea"/>
              </a:rPr>
              <a:t>                   </a:t>
            </a:r>
            <a:r>
              <a:rPr lang="en-US" altLang="zh-CN" sz="2400" b="1" dirty="0">
                <a:latin typeface="黑体" panose="02010609060101010101" charset="-122"/>
                <a:ea typeface="黑体" panose="02010609060101010101" charset="-122"/>
                <a:sym typeface="+mn-ea"/>
              </a:rPr>
              <a:t>2. introduction</a:t>
            </a:r>
          </a:p>
          <a:p>
            <a:pPr marL="0" indent="0" algn="just">
              <a:buNone/>
            </a:pPr>
            <a:r>
              <a:rPr lang="zh-CN" altLang="en-US" sz="1800" dirty="0">
                <a:latin typeface="黑体" panose="02010609060101010101" charset="-122"/>
                <a:ea typeface="黑体" panose="02010609060101010101" charset="-122"/>
                <a:cs typeface="黑体" panose="02010609060101010101" charset="-122"/>
                <a:sym typeface="+mn-ea"/>
              </a:rPr>
              <a:t>问题重要，大量研究工作需要总结分类便于学习和理解，但是之前已有 不少文献进行了之前（</a:t>
            </a:r>
            <a:r>
              <a:rPr lang="en-US" altLang="zh-CN" sz="1800" dirty="0">
                <a:latin typeface="黑体" panose="02010609060101010101" charset="-122"/>
                <a:ea typeface="黑体" panose="02010609060101010101" charset="-122"/>
                <a:cs typeface="黑体" panose="02010609060101010101" charset="-122"/>
                <a:sym typeface="+mn-ea"/>
              </a:rPr>
              <a:t>2020</a:t>
            </a:r>
            <a:r>
              <a:rPr lang="zh-CN" altLang="en-US" sz="1800" dirty="0">
                <a:latin typeface="黑体" panose="02010609060101010101" charset="-122"/>
                <a:ea typeface="黑体" panose="02010609060101010101" charset="-122"/>
                <a:cs typeface="黑体" panose="02010609060101010101" charset="-122"/>
                <a:sym typeface="+mn-ea"/>
              </a:rPr>
              <a:t>）的综述，本文侧重于</a:t>
            </a:r>
            <a:r>
              <a:rPr lang="en-US" altLang="zh-CN" sz="1800" dirty="0">
                <a:latin typeface="黑体" panose="02010609060101010101" charset="-122"/>
                <a:ea typeface="黑体" panose="02010609060101010101" charset="-122"/>
                <a:cs typeface="黑体" panose="02010609060101010101" charset="-122"/>
                <a:sym typeface="+mn-ea"/>
              </a:rPr>
              <a:t>2021-2023</a:t>
            </a:r>
          </a:p>
          <a:p>
            <a:pPr marL="0" indent="0" algn="just">
              <a:buNone/>
            </a:pPr>
            <a:r>
              <a:rPr lang="en-US" altLang="zh-CN" sz="1800" dirty="0">
                <a:latin typeface="黑体" panose="02010609060101010101" charset="-122"/>
                <a:ea typeface="黑体" panose="02010609060101010101" charset="-122"/>
                <a:cs typeface="黑体" panose="02010609060101010101" charset="-122"/>
                <a:sym typeface="+mn-ea"/>
              </a:rPr>
              <a:t>    </a:t>
            </a:r>
            <a:r>
              <a:rPr lang="zh-CN" altLang="en-US" sz="1800" dirty="0">
                <a:latin typeface="黑体" panose="02010609060101010101" charset="-122"/>
                <a:ea typeface="黑体" panose="02010609060101010101" charset="-122"/>
                <a:cs typeface="黑体" panose="02010609060101010101" charset="-122"/>
                <a:sym typeface="+mn-ea"/>
              </a:rPr>
              <a:t>搜索方法介绍，主要内容按排</a:t>
            </a:r>
            <a:endParaRPr lang="en-US" altLang="zh-CN" sz="1800" dirty="0">
              <a:latin typeface="黑体" panose="02010609060101010101" charset="-122"/>
              <a:ea typeface="黑体" panose="02010609060101010101" charset="-122"/>
              <a:cs typeface="黑体" panose="02010609060101010101" charset="-122"/>
              <a:sym typeface="+mn-ea"/>
            </a:endParaRPr>
          </a:p>
          <a:p>
            <a:pPr marL="0" indent="0">
              <a:buNone/>
            </a:pPr>
            <a:r>
              <a:rPr lang="en-US" altLang="zh-CN" sz="2400" dirty="0">
                <a:latin typeface="黑体" panose="02010609060101010101" charset="-122"/>
                <a:ea typeface="黑体" panose="02010609060101010101" charset="-122"/>
                <a:cs typeface="黑体" panose="02010609060101010101" charset="-122"/>
                <a:sym typeface="+mn-ea"/>
              </a:rPr>
              <a:t>              </a:t>
            </a:r>
            <a:r>
              <a:rPr lang="en-US" altLang="zh-CN" sz="2400" b="1" dirty="0">
                <a:latin typeface="黑体" panose="02010609060101010101" charset="-122"/>
                <a:ea typeface="黑体" panose="02010609060101010101" charset="-122"/>
                <a:sym typeface="+mn-ea"/>
              </a:rPr>
              <a:t>3.</a:t>
            </a:r>
            <a:r>
              <a:rPr lang="zh-CN" altLang="en-US" sz="2400" b="1" dirty="0">
                <a:latin typeface="黑体" panose="02010609060101010101" charset="-122"/>
                <a:ea typeface="黑体" panose="02010609060101010101" charset="-122"/>
                <a:sym typeface="+mn-ea"/>
              </a:rPr>
              <a:t>方法</a:t>
            </a:r>
            <a:endParaRPr lang="en-US" altLang="zh-CN" sz="2400" b="1" dirty="0">
              <a:latin typeface="黑体" panose="02010609060101010101" charset="-122"/>
              <a:ea typeface="黑体" panose="02010609060101010101" charset="-122"/>
              <a:sym typeface="+mn-ea"/>
            </a:endParaRPr>
          </a:p>
          <a:p>
            <a:pPr marL="0" indent="0" algn="just">
              <a:buNone/>
            </a:pPr>
            <a:r>
              <a:rPr lang="zh-CN" altLang="en-US" sz="1800" dirty="0">
                <a:latin typeface="黑体" panose="02010609060101010101" charset="-122"/>
                <a:ea typeface="黑体" panose="02010609060101010101" charset="-122"/>
                <a:cs typeface="黑体" panose="02010609060101010101" charset="-122"/>
                <a:sym typeface="+mn-ea"/>
              </a:rPr>
              <a:t>分类描述（时间、种类），利用统计画图</a:t>
            </a:r>
            <a:endParaRPr lang="en-US" altLang="zh-CN" sz="1800" dirty="0">
              <a:latin typeface="黑体" panose="02010609060101010101" charset="-122"/>
              <a:ea typeface="黑体" panose="02010609060101010101" charset="-122"/>
              <a:cs typeface="黑体" panose="02010609060101010101" charset="-122"/>
              <a:sym typeface="+mn-ea"/>
            </a:endParaRPr>
          </a:p>
          <a:p>
            <a:pPr marL="0" indent="0" algn="just">
              <a:buNone/>
            </a:pPr>
            <a:r>
              <a:rPr lang="en-US" altLang="zh-CN" sz="1800" dirty="0">
                <a:latin typeface="黑体" panose="02010609060101010101" charset="-122"/>
                <a:ea typeface="黑体" panose="02010609060101010101" charset="-122"/>
                <a:cs typeface="黑体" panose="02010609060101010101" charset="-122"/>
                <a:sym typeface="+mn-ea"/>
              </a:rPr>
              <a:t>                  </a:t>
            </a:r>
            <a:r>
              <a:rPr lang="en-US" altLang="zh-CN" sz="2400" b="1" dirty="0">
                <a:latin typeface="黑体" panose="02010609060101010101" charset="-122"/>
                <a:ea typeface="黑体" panose="02010609060101010101" charset="-122"/>
                <a:sym typeface="+mn-ea"/>
              </a:rPr>
              <a:t>4.</a:t>
            </a:r>
            <a:r>
              <a:rPr lang="zh-CN" altLang="en-US" sz="2400" b="1" dirty="0">
                <a:latin typeface="黑体" panose="02010609060101010101" charset="-122"/>
                <a:ea typeface="黑体" panose="02010609060101010101" charset="-122"/>
                <a:sym typeface="+mn-ea"/>
              </a:rPr>
              <a:t>数据及开源代码</a:t>
            </a:r>
            <a:endParaRPr lang="en-US" altLang="zh-CN" sz="2400" b="1" dirty="0">
              <a:latin typeface="黑体" panose="02010609060101010101" charset="-122"/>
              <a:ea typeface="黑体" panose="02010609060101010101" charset="-122"/>
              <a:sym typeface="+mn-ea"/>
            </a:endParaRPr>
          </a:p>
          <a:p>
            <a:pPr marL="0" indent="0" algn="just">
              <a:buNone/>
            </a:pPr>
            <a:r>
              <a:rPr lang="zh-CN" altLang="en-US" sz="1800" dirty="0">
                <a:latin typeface="黑体" panose="02010609060101010101" charset="-122"/>
                <a:ea typeface="黑体" panose="02010609060101010101" charset="-122"/>
                <a:cs typeface="黑体" panose="02010609060101010101" charset="-122"/>
                <a:sym typeface="+mn-ea"/>
              </a:rPr>
              <a:t>图表</a:t>
            </a:r>
            <a:endParaRPr lang="en-US" altLang="zh-CN" sz="1800" dirty="0">
              <a:latin typeface="黑体" panose="02010609060101010101" charset="-122"/>
              <a:ea typeface="黑体" panose="02010609060101010101" charset="-122"/>
              <a:cs typeface="黑体" panose="02010609060101010101" charset="-122"/>
              <a:sym typeface="+mn-ea"/>
            </a:endParaRPr>
          </a:p>
          <a:p>
            <a:pPr marL="0" indent="0" algn="just">
              <a:buNone/>
            </a:pPr>
            <a:r>
              <a:rPr lang="en-US" altLang="zh-CN" sz="1800" dirty="0">
                <a:latin typeface="黑体" panose="02010609060101010101" charset="-122"/>
                <a:ea typeface="黑体" panose="02010609060101010101" charset="-122"/>
                <a:cs typeface="黑体" panose="02010609060101010101" charset="-122"/>
                <a:sym typeface="+mn-ea"/>
              </a:rPr>
              <a:t>                  </a:t>
            </a:r>
            <a:r>
              <a:rPr lang="en-US" altLang="zh-CN" sz="2400" b="1" dirty="0">
                <a:latin typeface="黑体" panose="02010609060101010101" charset="-122"/>
                <a:ea typeface="黑体" panose="02010609060101010101" charset="-122"/>
                <a:sym typeface="+mn-ea"/>
              </a:rPr>
              <a:t>5.</a:t>
            </a:r>
            <a:r>
              <a:rPr lang="zh-CN" altLang="en-US" sz="2400" b="1" dirty="0">
                <a:latin typeface="黑体" panose="02010609060101010101" charset="-122"/>
                <a:ea typeface="黑体" panose="02010609060101010101" charset="-122"/>
                <a:sym typeface="+mn-ea"/>
              </a:rPr>
              <a:t>挑战问题及可能研究方向</a:t>
            </a:r>
            <a:endParaRPr lang="en-US" altLang="zh-CN" sz="2400" b="1" dirty="0">
              <a:latin typeface="黑体" panose="02010609060101010101" charset="-122"/>
              <a:ea typeface="黑体" panose="02010609060101010101" charset="-122"/>
              <a:sym typeface="+mn-ea"/>
            </a:endParaRPr>
          </a:p>
          <a:p>
            <a:pPr marL="0" indent="0" algn="just">
              <a:buNone/>
            </a:pPr>
            <a:r>
              <a:rPr lang="zh-CN" altLang="en-US" sz="1800" b="1" dirty="0">
                <a:latin typeface="黑体" panose="02010609060101010101" charset="-122"/>
                <a:ea typeface="黑体" panose="02010609060101010101" charset="-122"/>
                <a:sym typeface="+mn-ea"/>
              </a:rPr>
              <a:t>图表</a:t>
            </a:r>
            <a:endParaRPr lang="en-US" altLang="zh-CN" sz="1800" b="1" dirty="0">
              <a:latin typeface="黑体" panose="02010609060101010101" charset="-122"/>
              <a:ea typeface="黑体" panose="02010609060101010101" charset="-122"/>
              <a:sym typeface="+mn-ea"/>
            </a:endParaRPr>
          </a:p>
          <a:p>
            <a:pPr marL="0" indent="0" algn="just">
              <a:buNone/>
            </a:pPr>
            <a:r>
              <a:rPr lang="en-US" altLang="zh-CN" sz="1800" b="1" dirty="0">
                <a:latin typeface="黑体" panose="02010609060101010101" charset="-122"/>
                <a:ea typeface="黑体" panose="02010609060101010101" charset="-122"/>
                <a:sym typeface="+mn-ea"/>
              </a:rPr>
              <a:t>                  </a:t>
            </a:r>
            <a:r>
              <a:rPr lang="en-US" altLang="zh-CN" sz="2400" b="1" dirty="0">
                <a:latin typeface="黑体" panose="02010609060101010101" charset="-122"/>
                <a:ea typeface="黑体" panose="02010609060101010101" charset="-122"/>
                <a:sym typeface="+mn-ea"/>
              </a:rPr>
              <a:t>6.</a:t>
            </a:r>
            <a:r>
              <a:rPr lang="zh-CN" altLang="en-US" sz="2400" b="1" dirty="0">
                <a:latin typeface="黑体" panose="02010609060101010101" charset="-122"/>
                <a:ea typeface="黑体" panose="02010609060101010101" charset="-122"/>
                <a:sym typeface="+mn-ea"/>
              </a:rPr>
              <a:t>结论</a:t>
            </a:r>
            <a:r>
              <a:rPr lang="en-US" altLang="zh-CN" sz="2400" b="1" dirty="0">
                <a:latin typeface="黑体" panose="02010609060101010101" charset="-122"/>
                <a:ea typeface="黑体" panose="02010609060101010101" charset="-122"/>
                <a:sym typeface="+mn-ea"/>
              </a:rPr>
              <a:t>       </a:t>
            </a:r>
          </a:p>
          <a:p>
            <a:pPr marL="0" indent="0" algn="just">
              <a:buNone/>
            </a:pPr>
            <a:r>
              <a:rPr lang="en-US" altLang="zh-CN" sz="2000" dirty="0">
                <a:latin typeface="黑体" panose="02010609060101010101" charset="-122"/>
                <a:ea typeface="黑体" panose="02010609060101010101" charset="-122"/>
                <a:cs typeface="黑体" panose="02010609060101010101" charset="-122"/>
                <a:sym typeface="+mn-ea"/>
              </a:rPr>
              <a:t>                    </a:t>
            </a:r>
          </a:p>
        </p:txBody>
      </p:sp>
    </p:spTree>
    <p:custDataLst>
      <p:tags r:id="rId1"/>
    </p:custDataLst>
    <p:extLst>
      <p:ext uri="{BB962C8B-B14F-4D97-AF65-F5344CB8AC3E}">
        <p14:creationId xmlns:p14="http://schemas.microsoft.com/office/powerpoint/2010/main" val="3555029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课堂练习</a:t>
            </a:r>
          </a:p>
        </p:txBody>
      </p:sp>
      <p:sp>
        <p:nvSpPr>
          <p:cNvPr id="3" name="内容占位符 2"/>
          <p:cNvSpPr>
            <a:spLocks noGrp="1"/>
          </p:cNvSpPr>
          <p:nvPr>
            <p:ph sz="half" idx="1"/>
          </p:nvPr>
        </p:nvSpPr>
        <p:spPr>
          <a:xfrm>
            <a:off x="1066800" y="1268413"/>
            <a:ext cx="7943850" cy="4598987"/>
          </a:xfrm>
        </p:spPr>
        <p:txBody>
          <a:bodyPr/>
          <a:lstStyle/>
          <a:p>
            <a:r>
              <a:rPr lang="zh-CN" altLang="en-US" dirty="0"/>
              <a:t>快速阅读这篇论文</a:t>
            </a:r>
          </a:p>
          <a:p>
            <a:endParaRPr lang="zh-CN" altLang="en-US" dirty="0"/>
          </a:p>
        </p:txBody>
      </p:sp>
      <p:sp>
        <p:nvSpPr>
          <p:cNvPr id="5" name="灯片编号占位符 4"/>
          <p:cNvSpPr>
            <a:spLocks noGrp="1"/>
          </p:cNvSpPr>
          <p:nvPr>
            <p:ph type="sldNum" sz="quarter" idx="12"/>
          </p:nvPr>
        </p:nvSpPr>
        <p:spPr/>
        <p:txBody>
          <a:bodyPr/>
          <a:lstStyle/>
          <a:p>
            <a:pPr>
              <a:defRPr/>
            </a:pPr>
            <a:fld id="{5CBBD23F-9B29-440D-B579-84D3B0F72E85}" type="slidenum">
              <a:rPr lang="en-US" altLang="zh-CN"/>
              <a:t>9</a:t>
            </a:fld>
            <a:endParaRPr lang="en-US" altLang="zh-CN"/>
          </a:p>
        </p:txBody>
      </p:sp>
      <p:sp>
        <p:nvSpPr>
          <p:cNvPr id="4" name="内容占位符 3">
            <a:extLst>
              <a:ext uri="{FF2B5EF4-FFF2-40B4-BE49-F238E27FC236}">
                <a16:creationId xmlns:a16="http://schemas.microsoft.com/office/drawing/2014/main" id="{4B271639-45B0-4946-B245-1062C689FDC4}"/>
              </a:ext>
            </a:extLst>
          </p:cNvPr>
          <p:cNvSpPr>
            <a:spLocks noGrp="1"/>
          </p:cNvSpPr>
          <p:nvPr>
            <p:ph sz="half" idx="2"/>
          </p:nvPr>
        </p:nvSpPr>
        <p:spPr>
          <a:xfrm>
            <a:off x="899592" y="2492896"/>
            <a:ext cx="7787208" cy="3374504"/>
          </a:xfrm>
        </p:spPr>
        <p:txBody>
          <a:bodyPr/>
          <a:lstStyle/>
          <a:p>
            <a:r>
              <a:rPr lang="en-US" dirty="0">
                <a:hlinkClick r:id="rId2"/>
              </a:rPr>
              <a:t>Deep neural network models for computational histopathology: A survey</a:t>
            </a:r>
            <a:endParaRPr lang="en-US" dirty="0"/>
          </a:p>
        </p:txBody>
      </p:sp>
      <p:sp>
        <p:nvSpPr>
          <p:cNvPr id="9" name="文本框 8">
            <a:extLst>
              <a:ext uri="{FF2B5EF4-FFF2-40B4-BE49-F238E27FC236}">
                <a16:creationId xmlns:a16="http://schemas.microsoft.com/office/drawing/2014/main" id="{AAA29376-BB0B-4043-AAA2-C65ECC3B4535}"/>
              </a:ext>
            </a:extLst>
          </p:cNvPr>
          <p:cNvSpPr txBox="1"/>
          <p:nvPr/>
        </p:nvSpPr>
        <p:spPr>
          <a:xfrm>
            <a:off x="755576" y="3717032"/>
            <a:ext cx="8856984" cy="1569660"/>
          </a:xfrm>
          <a:prstGeom prst="rect">
            <a:avLst/>
          </a:prstGeom>
          <a:noFill/>
        </p:spPr>
        <p:txBody>
          <a:bodyPr wrap="square">
            <a:spAutoFit/>
          </a:bodyPr>
          <a:lstStyle/>
          <a:p>
            <a:r>
              <a:rPr lang="zh-CN" altLang="en-US" dirty="0">
                <a:sym typeface="+mn-ea"/>
              </a:rPr>
              <a:t>（</a:t>
            </a:r>
            <a:r>
              <a:rPr lang="zh-CN" altLang="en-US" sz="2000" dirty="0">
                <a:sym typeface="+mn-ea"/>
              </a:rPr>
              <a:t>文件</a:t>
            </a:r>
            <a:r>
              <a:rPr lang="en-US" altLang="zh-CN" sz="2000" dirty="0">
                <a:sym typeface="+mn-ea"/>
              </a:rPr>
              <a:t>pdf</a:t>
            </a:r>
            <a:r>
              <a:rPr lang="zh-CN" altLang="en-US" sz="2000" dirty="0">
                <a:sym typeface="+mn-ea"/>
              </a:rPr>
              <a:t>见 </a:t>
            </a:r>
            <a:r>
              <a:rPr lang="en-US" dirty="0">
                <a:hlinkClick r:id="rId2"/>
              </a:rPr>
              <a:t>https://github.com/jinqijinqi/CompositionAndCommunication</a:t>
            </a:r>
            <a:r>
              <a:rPr lang="zh-CN" altLang="en-US" dirty="0">
                <a:sym typeface="+mn-ea"/>
              </a:rPr>
              <a:t>）</a:t>
            </a:r>
            <a:endParaRPr lang="zh-CN" alt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0.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f1772362-d663-4dc8-bf7a-d9b263158952}"/>
  <p:tag name="KSO_WM_UNIT_TYPE" val="i"/>
</p:tagLst>
</file>

<file path=ppt/tags/tag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f1772362-d663-4dc8-bf7a-d9b263158952}"/>
  <p:tag name="KSO_WM_UNIT_TYPE" val="i"/>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d66ed4ce-b854-469d-b9ce-25063409b23b}"/>
  <p:tag name="TABLE_ENDDRAG_ORIGIN_RECT" val="700*386"/>
  <p:tag name="TABLE_ENDDRAG_RECT" val="12*156*700*386"/>
</p:tagLst>
</file>

<file path=ppt/tags/tag4.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5.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f1772362-d663-4dc8-bf7a-d9b263158952}"/>
  <p:tag name="KSO_WM_UNIT_TYPE" val="i"/>
</p:tagLst>
</file>

<file path=ppt/tags/tag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f1772362-d663-4dc8-bf7a-d9b263158952}"/>
  <p:tag name="KSO_WM_UNIT_TYPE" val="i"/>
</p:tagLst>
</file>

<file path=ppt/tags/tag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heme/theme1.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3200" b="0" i="0" u="none" strike="noStrike" cap="none" normalizeH="0" baseline="0" smtClean="0">
            <a:ln>
              <a:noFill/>
            </a:ln>
            <a:solidFill>
              <a:schemeClr val="tx1"/>
            </a:solidFill>
            <a:effectLst/>
            <a:latin typeface="Times New Roman" panose="0202070306050509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3200" b="0" i="0" u="none" strike="noStrike" cap="none" normalizeH="0" baseline="0" smtClean="0">
            <a:ln>
              <a:noFill/>
            </a:ln>
            <a:solidFill>
              <a:schemeClr val="tx1"/>
            </a:solidFill>
            <a:effectLst/>
            <a:latin typeface="Times New Roman" panose="02020703060505090304" pitchFamily="18" charset="0"/>
            <a:ea typeface="宋体" panose="02010600030101010101" pitchFamily="2" charset="-122"/>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Designs\Notebook.pot</Template>
  <TotalTime>1308</TotalTime>
  <Words>7983</Words>
  <Application>Microsoft Office PowerPoint</Application>
  <PresentationFormat>全屏显示(4:3)</PresentationFormat>
  <Paragraphs>682</Paragraphs>
  <Slides>80</Slides>
  <Notes>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80</vt:i4>
      </vt:variant>
    </vt:vector>
  </HeadingPairs>
  <TitlesOfParts>
    <vt:vector size="96" baseType="lpstr">
      <vt:lpstr>-apple-system</vt:lpstr>
      <vt:lpstr>GOPAK F+ Gulliver</vt:lpstr>
      <vt:lpstr>GPAGP G+ Gulliver</vt:lpstr>
      <vt:lpstr>Helvetica Neue</vt:lpstr>
      <vt:lpstr>等线</vt:lpstr>
      <vt:lpstr>仿宋</vt:lpstr>
      <vt:lpstr>黑体</vt:lpstr>
      <vt:lpstr>楷体_GB2312</vt:lpstr>
      <vt:lpstr>宋体</vt:lpstr>
      <vt:lpstr>Arial</vt:lpstr>
      <vt:lpstr>Arial Black</vt:lpstr>
      <vt:lpstr>Calibri</vt:lpstr>
      <vt:lpstr>Times New Roman</vt:lpstr>
      <vt:lpstr>Wingdings</vt:lpstr>
      <vt:lpstr>Notebook</vt:lpstr>
      <vt:lpstr>AcroExch.Document.7</vt:lpstr>
      <vt:lpstr>《专业写作与口头表达》</vt:lpstr>
      <vt:lpstr>Dataset and Code (Pytorch) for Histopathological Image Analysis </vt:lpstr>
      <vt:lpstr>A whole slide</vt:lpstr>
      <vt:lpstr>课时安排</vt:lpstr>
      <vt:lpstr>课程网站</vt:lpstr>
      <vt:lpstr>提纲</vt:lpstr>
      <vt:lpstr>第二章 文献检索和综述</vt:lpstr>
      <vt:lpstr>第二章 文献检索和综述</vt:lpstr>
      <vt:lpstr>课堂练习</vt:lpstr>
      <vt:lpstr>第二章 文献检索和综述</vt:lpstr>
      <vt:lpstr>第二章 文献检索和综述</vt:lpstr>
      <vt:lpstr>第二章 文献检索和综述</vt:lpstr>
      <vt:lpstr>第二章 文献检索和综述</vt:lpstr>
      <vt:lpstr>课堂练习</vt:lpstr>
      <vt:lpstr>第二章 文献检索和综述</vt:lpstr>
      <vt:lpstr>第二章 文献检索和综述</vt:lpstr>
      <vt:lpstr>第二章 文献检索和综述</vt:lpstr>
      <vt:lpstr>第二章 文献检索和综述</vt:lpstr>
      <vt:lpstr>第二章 文献检索和综述</vt:lpstr>
      <vt:lpstr>第二章 文献检索和综述</vt:lpstr>
      <vt:lpstr>第二章 文献检索和综述</vt:lpstr>
      <vt:lpstr>电子科技大学学生纪律处分规定（试行） （校学通知[2005]105号）</vt:lpstr>
      <vt:lpstr>关于学术规范的法规与条例</vt:lpstr>
      <vt:lpstr>其他学术规范的规定</vt:lpstr>
      <vt:lpstr>学校的规章制度</vt:lpstr>
      <vt:lpstr>IEEE关于剽窃(Plagiarism)的定义和讨论（双击PDF可打开）</vt:lpstr>
      <vt:lpstr>IEEE相关链接</vt:lpstr>
      <vt:lpstr>IEEE对论文剽窃的区分及处罚 </vt:lpstr>
      <vt:lpstr>IEEE对论文剽窃的区分及处罚(续)</vt:lpstr>
      <vt:lpstr>原文</vt:lpstr>
      <vt:lpstr>第二章 文献检索和综述</vt:lpstr>
      <vt:lpstr>第二章 文献检索和综述</vt:lpstr>
      <vt:lpstr>第二章 文献检索和综述</vt:lpstr>
      <vt:lpstr>第二章 文献检索和综述</vt:lpstr>
      <vt:lpstr>第二章 文献检索和综述</vt:lpstr>
      <vt:lpstr>第二章 文献检索和综述</vt:lpstr>
      <vt:lpstr>第二章 文献检索和综述</vt:lpstr>
      <vt:lpstr>第二章 文献检索和综述</vt:lpstr>
      <vt:lpstr>第二章 文献检索和综述</vt:lpstr>
      <vt:lpstr>推荐视频链接（1）</vt:lpstr>
      <vt:lpstr>推荐视频链接（2）</vt:lpstr>
      <vt:lpstr>推荐视频链接（3）</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组织病理图像分析综述剖析</vt:lpstr>
      <vt:lpstr>我们的发现和未来工作</vt:lpstr>
      <vt:lpstr>综述范例剖析</vt:lpstr>
      <vt:lpstr>综述范例剖析</vt:lpstr>
      <vt:lpstr>综述范例剖析</vt:lpstr>
      <vt:lpstr>综述范例剖析</vt:lpstr>
      <vt:lpstr>综述范例剖析</vt:lpstr>
      <vt:lpstr>综述范例剖析</vt:lpstr>
      <vt:lpstr>综述范例剖析</vt:lpstr>
      <vt:lpstr>综述范例剖析</vt:lpstr>
      <vt:lpstr>综述范例剖析</vt:lpstr>
      <vt:lpstr>综述范例剖析</vt:lpstr>
      <vt:lpstr>综述范例剖析</vt:lpstr>
      <vt:lpstr>综述范例剖析</vt:lpstr>
      <vt:lpstr>第二讲 作业</vt:lpstr>
      <vt:lpstr>第二讲 作业</vt:lpstr>
    </vt:vector>
  </TitlesOfParts>
  <Company>dna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电子系统RF与天线</dc:title>
  <dc:creator>yyw</dc:creator>
  <cp:lastModifiedBy>qi jin</cp:lastModifiedBy>
  <cp:revision>873</cp:revision>
  <dcterms:created xsi:type="dcterms:W3CDTF">2021-03-08T10:45:39Z</dcterms:created>
  <dcterms:modified xsi:type="dcterms:W3CDTF">2023-03-24T03:41:10Z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